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9"/>
  </p:notesMasterIdLst>
  <p:sldIdLst>
    <p:sldId id="256" r:id="rId2"/>
    <p:sldId id="257" r:id="rId3"/>
    <p:sldId id="258" r:id="rId4"/>
    <p:sldId id="296" r:id="rId5"/>
    <p:sldId id="259" r:id="rId6"/>
    <p:sldId id="286" r:id="rId7"/>
    <p:sldId id="279" r:id="rId8"/>
    <p:sldId id="297" r:id="rId9"/>
    <p:sldId id="272" r:id="rId10"/>
    <p:sldId id="282" r:id="rId11"/>
    <p:sldId id="273" r:id="rId12"/>
    <p:sldId id="287" r:id="rId13"/>
    <p:sldId id="274" r:id="rId14"/>
    <p:sldId id="275" r:id="rId15"/>
    <p:sldId id="292" r:id="rId16"/>
    <p:sldId id="276" r:id="rId17"/>
    <p:sldId id="283" r:id="rId18"/>
    <p:sldId id="291" r:id="rId19"/>
    <p:sldId id="281" r:id="rId20"/>
    <p:sldId id="288" r:id="rId21"/>
    <p:sldId id="289" r:id="rId22"/>
    <p:sldId id="290" r:id="rId23"/>
    <p:sldId id="285" r:id="rId24"/>
    <p:sldId id="284" r:id="rId25"/>
    <p:sldId id="293" r:id="rId26"/>
    <p:sldId id="295" r:id="rId27"/>
    <p:sldId id="277"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83784" autoAdjust="0"/>
  </p:normalViewPr>
  <p:slideViewPr>
    <p:cSldViewPr snapToGrid="0">
      <p:cViewPr varScale="1">
        <p:scale>
          <a:sx n="126" d="100"/>
          <a:sy n="126" d="100"/>
        </p:scale>
        <p:origin x="5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13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https://www.smart-prototyping.com/DHT11-Humidity-and-Temperature-Sensor-Module</a:t>
            </a:r>
          </a:p>
          <a:p>
            <a:pPr lvl="0" rtl="0">
              <a:spcBef>
                <a:spcPts val="0"/>
              </a:spcBef>
              <a:buNone/>
            </a:pPr>
            <a:r>
              <a:rPr lang="en-US" b="1" dirty="0"/>
              <a:t>Example with Arduino: </a:t>
            </a:r>
            <a:r>
              <a:rPr lang="en-US" dirty="0"/>
              <a:t>https://www.smart-prototyping.com/blog/DHT11-Temperature-and-Humidity-Sensor-with-an-Arduino-Uno</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06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7560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https://www.youtube.com/watch?v=OtvKGjJOmr4</a:t>
            </a:r>
          </a:p>
          <a:p>
            <a:pPr lvl="0" rtl="0">
              <a:spcBef>
                <a:spcPts val="0"/>
              </a:spcBef>
              <a:buNone/>
            </a:pPr>
            <a:r>
              <a:rPr lang="en-US" sz="1100" b="0" i="0" kern="1200" dirty="0">
                <a:solidFill>
                  <a:schemeClr val="tx1"/>
                </a:solidFill>
                <a:effectLst/>
                <a:latin typeface="+mn-lt"/>
                <a:ea typeface="+mn-ea"/>
                <a:cs typeface="+mn-cs"/>
              </a:rPr>
              <a:t>https://rlx.sk/en/raspberry-pi/5324-rpi-zero-v13-camera-waweshare-raspberry-zero-v13-mini-camera.html</a:t>
            </a:r>
          </a:p>
          <a:p>
            <a:pPr lvl="0" rtl="0">
              <a:spcBef>
                <a:spcPts val="0"/>
              </a:spcBef>
              <a:buNone/>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9785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u="none" strike="noStrike" kern="1200" cap="none" dirty="0">
                <a:solidFill>
                  <a:schemeClr val="dk1"/>
                </a:solidFill>
                <a:effectLst/>
                <a:latin typeface="Arial"/>
                <a:ea typeface="Arial"/>
                <a:cs typeface="Arial"/>
                <a:sym typeface="Arial"/>
              </a:rPr>
              <a:t>RS (Register shift): </a:t>
            </a:r>
            <a:r>
              <a:rPr lang="en-US" sz="1100" b="0" i="0" u="none" strike="noStrike" kern="1200" cap="none" dirty="0">
                <a:solidFill>
                  <a:schemeClr val="dk1"/>
                </a:solidFill>
                <a:effectLst/>
                <a:latin typeface="Arial"/>
                <a:ea typeface="Arial"/>
                <a:cs typeface="Arial"/>
                <a:sym typeface="Arial"/>
              </a:rPr>
              <a:t>This pin is used to select whether data or an instruction is being transferred between the microcontroller and the LCD. </a:t>
            </a:r>
          </a:p>
          <a:p>
            <a:pPr lvl="0" rtl="0">
              <a:spcBef>
                <a:spcPts val="0"/>
              </a:spcBef>
              <a:buNone/>
            </a:pPr>
            <a:r>
              <a:rPr lang="en-US" sz="1100" b="1" i="0" u="none" strike="noStrike" kern="1200" cap="none" dirty="0">
                <a:solidFill>
                  <a:schemeClr val="dk1"/>
                </a:solidFill>
                <a:effectLst/>
                <a:latin typeface="Arial"/>
                <a:ea typeface="Arial"/>
                <a:cs typeface="Arial"/>
                <a:sym typeface="Arial"/>
              </a:rPr>
              <a:t>R/W (Read/Write): </a:t>
            </a:r>
            <a:r>
              <a:rPr lang="en-US" sz="1100" b="0" i="0" u="none" strike="noStrike" kern="1200" cap="none" dirty="0">
                <a:solidFill>
                  <a:schemeClr val="dk1"/>
                </a:solidFill>
                <a:effectLst/>
                <a:latin typeface="Arial"/>
                <a:ea typeface="Arial"/>
                <a:cs typeface="Arial"/>
                <a:sym typeface="Arial"/>
              </a:rPr>
              <a:t>It determines the data direction</a:t>
            </a:r>
          </a:p>
          <a:p>
            <a:pPr lvl="0" rtl="0">
              <a:spcBef>
                <a:spcPts val="0"/>
              </a:spcBef>
              <a:buNone/>
            </a:pPr>
            <a:r>
              <a:rPr lang="en-US" sz="1100" b="1" i="0" u="none" strike="noStrike" kern="1200" cap="none" dirty="0">
                <a:solidFill>
                  <a:schemeClr val="dk1"/>
                </a:solidFill>
                <a:effectLst/>
                <a:latin typeface="Arial"/>
                <a:ea typeface="Arial"/>
                <a:cs typeface="Arial"/>
                <a:sym typeface="Arial"/>
              </a:rPr>
              <a:t>E (Enable): </a:t>
            </a:r>
            <a:r>
              <a:rPr lang="en-US" sz="1100" b="0" i="0" u="none" strike="noStrike" kern="1200" cap="none" dirty="0">
                <a:solidFill>
                  <a:schemeClr val="dk1"/>
                </a:solidFill>
                <a:effectLst/>
                <a:latin typeface="Arial"/>
                <a:ea typeface="Arial"/>
                <a:cs typeface="Arial"/>
                <a:sym typeface="Arial"/>
              </a:rPr>
              <a:t>The E Clock is used to initiate the data transfer within the LCD.</a:t>
            </a:r>
          </a:p>
          <a:p>
            <a:pPr lvl="0" rtl="0">
              <a:spcBef>
                <a:spcPts val="0"/>
              </a:spcBef>
              <a:buNone/>
            </a:pPr>
            <a:r>
              <a:rPr lang="en-US" sz="1100" b="0" i="0" u="none" strike="noStrike" kern="1200" cap="none" dirty="0">
                <a:solidFill>
                  <a:schemeClr val="dk1"/>
                </a:solidFill>
                <a:effectLst/>
                <a:latin typeface="Arial"/>
                <a:ea typeface="Arial"/>
                <a:cs typeface="Arial"/>
                <a:sym typeface="Arial"/>
              </a:rPr>
              <a:t>The HD44780- based LCD unit can be operated in two modes, 8-bit and 4-bit mode. In 4-bit mode data is send using two four bit nibbles (First high four bits and then low four bits with an E Clock pulse with each nibble). The correct timing of the control signals is generated by software; therefore any AVR with at least seven free I/O pins can be </a:t>
            </a:r>
            <a:r>
              <a:rPr lang="en-US" sz="1100" b="0" i="0" u="none" strike="noStrike" kern="1200" cap="none" dirty="0" err="1">
                <a:solidFill>
                  <a:schemeClr val="dk1"/>
                </a:solidFill>
                <a:effectLst/>
                <a:latin typeface="Arial"/>
                <a:ea typeface="Arial"/>
                <a:cs typeface="Arial"/>
                <a:sym typeface="Arial"/>
              </a:rPr>
              <a:t>used.Apart</a:t>
            </a:r>
            <a:r>
              <a:rPr lang="en-US" sz="1100" b="0" i="0" u="none" strike="noStrike" kern="1200" cap="none" dirty="0">
                <a:solidFill>
                  <a:schemeClr val="dk1"/>
                </a:solidFill>
                <a:effectLst/>
                <a:latin typeface="Arial"/>
                <a:ea typeface="Arial"/>
                <a:cs typeface="Arial"/>
                <a:sym typeface="Arial"/>
              </a:rPr>
              <a:t> from the data-bus, 2 or 3 control-lines are needed, namely RS (Register shift), R/W (Read/Write) and E (Enable).</a:t>
            </a:r>
          </a:p>
          <a:p>
            <a:r>
              <a:rPr lang="en-US" sz="1100" b="0" i="0" u="none" strike="noStrike" kern="1200" cap="none" dirty="0">
                <a:solidFill>
                  <a:schemeClr val="dk1"/>
                </a:solidFill>
                <a:effectLst/>
                <a:latin typeface="Arial"/>
                <a:ea typeface="Arial"/>
                <a:cs typeface="Arial"/>
                <a:sym typeface="Arial"/>
              </a:rPr>
              <a:t>4-bit mode uses 4 I/O port pins for data and two or three additional I/O pins for control.</a:t>
            </a:r>
          </a:p>
          <a:p>
            <a:r>
              <a:rPr lang="en-US" sz="1100" b="0" i="0" u="none" strike="noStrike" kern="1200" cap="none" dirty="0">
                <a:solidFill>
                  <a:schemeClr val="dk1"/>
                </a:solidFill>
                <a:effectLst/>
                <a:latin typeface="Arial"/>
                <a:ea typeface="Arial"/>
                <a:cs typeface="Arial"/>
                <a:sym typeface="Arial"/>
              </a:rPr>
              <a:t>8-bit mode uses 8 I/O port pins for data and two or three additional I/O pins for control.</a:t>
            </a:r>
          </a:p>
          <a:p>
            <a:r>
              <a:rPr lang="en-US" sz="1100" b="0" i="0" u="none" strike="noStrike" kern="1200" cap="none" dirty="0">
                <a:solidFill>
                  <a:schemeClr val="dk1"/>
                </a:solidFill>
                <a:effectLst/>
                <a:latin typeface="Arial"/>
                <a:ea typeface="Arial"/>
                <a:cs typeface="Arial"/>
                <a:sym typeface="Arial"/>
              </a:rPr>
              <a:t>4-bit mode requires two 4-bit transfers for each instruction and character that is sent to the display.</a:t>
            </a:r>
          </a:p>
          <a:p>
            <a:r>
              <a:rPr lang="en-US" sz="1100" b="0" i="0" u="none" strike="noStrike" kern="1200" cap="none" dirty="0">
                <a:solidFill>
                  <a:schemeClr val="dk1"/>
                </a:solidFill>
                <a:effectLst/>
                <a:latin typeface="Arial"/>
                <a:ea typeface="Arial"/>
                <a:cs typeface="Arial"/>
                <a:sym typeface="Arial"/>
              </a:rPr>
              <a:t>8-bit mode requires only one 8-bit transfer for each instruction and character that is sent to the display.</a:t>
            </a:r>
          </a:p>
          <a:p>
            <a:r>
              <a:rPr lang="en-US" sz="1100" b="0" i="0" u="none" strike="noStrike" kern="1200" cap="none" dirty="0">
                <a:solidFill>
                  <a:schemeClr val="dk1"/>
                </a:solidFill>
                <a:effectLst/>
                <a:latin typeface="Arial"/>
                <a:ea typeface="Arial"/>
                <a:cs typeface="Arial"/>
                <a:sym typeface="Arial"/>
              </a:rPr>
              <a:t>The implication is that, 4-bit data transfers will take twice as much time to transfer as 8-bit data transfers.</a:t>
            </a:r>
          </a:p>
          <a:p>
            <a:r>
              <a:rPr lang="en-US" sz="1100" b="0" i="0" u="none" strike="noStrike" kern="1200" cap="none" dirty="0">
                <a:solidFill>
                  <a:schemeClr val="dk1"/>
                </a:solidFill>
                <a:effectLst/>
                <a:latin typeface="Arial"/>
                <a:ea typeface="Arial"/>
                <a:cs typeface="Arial"/>
                <a:sym typeface="Arial"/>
              </a:rPr>
              <a:t>4-bit data transfers use 4 I/O lines less then 8-bit data </a:t>
            </a:r>
            <a:r>
              <a:rPr lang="en-US" sz="1100" b="0" i="0" u="none" strike="noStrike" kern="1200" cap="none" dirty="0" err="1">
                <a:solidFill>
                  <a:schemeClr val="dk1"/>
                </a:solidFill>
                <a:effectLst/>
                <a:latin typeface="Arial"/>
                <a:ea typeface="Arial"/>
                <a:cs typeface="Arial"/>
                <a:sym typeface="Arial"/>
              </a:rPr>
              <a:t>fransfers</a:t>
            </a:r>
            <a:r>
              <a:rPr lang="en-US" sz="1100" b="0" i="0" u="none" strike="noStrike" kern="1200" cap="none" dirty="0">
                <a:solidFill>
                  <a:schemeClr val="dk1"/>
                </a:solidFill>
                <a:effectLst/>
                <a:latin typeface="Arial"/>
                <a:ea typeface="Arial"/>
                <a:cs typeface="Arial"/>
                <a:sym typeface="Arial"/>
              </a:rPr>
              <a:t>.</a:t>
            </a:r>
          </a:p>
          <a:p>
            <a:r>
              <a:rPr lang="en-US" sz="1100" b="0" i="0" u="none" strike="noStrike" kern="1200" cap="none" dirty="0">
                <a:solidFill>
                  <a:schemeClr val="dk1"/>
                </a:solidFill>
                <a:effectLst/>
                <a:latin typeface="Arial"/>
                <a:ea typeface="Arial"/>
                <a:cs typeface="Arial"/>
                <a:sym typeface="Arial"/>
              </a:rPr>
              <a:t>It is a trade off! You save up to 4 I/O lines using 4-bit mode over that of 8-bit mode but, the data transfer takes twice as long in 4-bit mode as it does in 8-bit mode.</a:t>
            </a:r>
          </a:p>
          <a:p>
            <a:r>
              <a:rPr lang="en-US" sz="1100" b="0" i="0" u="none" strike="noStrike" kern="1200" cap="none" dirty="0">
                <a:solidFill>
                  <a:schemeClr val="dk1"/>
                </a:solidFill>
                <a:effectLst/>
                <a:latin typeface="Arial"/>
                <a:ea typeface="Arial"/>
                <a:cs typeface="Arial"/>
                <a:sym typeface="Arial"/>
              </a:rPr>
              <a:t>If I/O is limited, 4-bit mode might be the way to go. If I/O is plentiful, but time is important, 8-bit mode may be the way to go.</a:t>
            </a:r>
          </a:p>
          <a:p>
            <a:r>
              <a:rPr lang="en-US" sz="1100" b="0" i="0" u="none" strike="noStrike" kern="1200" cap="none" dirty="0">
                <a:solidFill>
                  <a:schemeClr val="dk1"/>
                </a:solidFill>
                <a:effectLst/>
                <a:latin typeface="Arial"/>
                <a:ea typeface="Arial"/>
                <a:cs typeface="Arial"/>
                <a:sym typeface="Arial"/>
              </a:rPr>
              <a:t>4-bit data transfers also require a bit more code as, the lower nibble will need to be shifted into the upper nibble with each command and character transfer.</a:t>
            </a:r>
          </a:p>
          <a:p>
            <a:pPr lvl="0" rtl="0">
              <a:spcBef>
                <a:spcPts val="0"/>
              </a:spcBef>
              <a:buNone/>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89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rtl="0">
              <a:spcBef>
                <a:spcPts val="0"/>
              </a:spcBef>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solidFill>
                  <a:schemeClr val="bg1"/>
                </a:solidFill>
              </a:rPr>
              <a:t>A </a:t>
            </a:r>
            <a:r>
              <a:rPr lang="en-US" b="1" dirty="0">
                <a:solidFill>
                  <a:schemeClr val="bg1"/>
                </a:solidFill>
              </a:rPr>
              <a:t>servo motor</a:t>
            </a:r>
            <a:r>
              <a:rPr lang="en-US" dirty="0">
                <a:solidFill>
                  <a:schemeClr val="bg1"/>
                </a:solidFill>
              </a:rPr>
              <a:t> is an electrical device which can push or rotate an object with great precision. If you want to rotate and object at some specific angles or distance, then you use servo motor.</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If motor is used is DC powered then it is called DC servo motor, and if it is AC powered motor then it is called AC servo motor. </a:t>
            </a:r>
            <a:endParaRPr lang="en-US" sz="1100" b="1" i="0"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used in many applications like toy car, RC helicopters and planes, Robotics, Machine etc.</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u="none" strike="noStrike" kern="1200" cap="none" dirty="0">
                <a:solidFill>
                  <a:schemeClr val="dk1"/>
                </a:solidFill>
                <a:effectLst/>
                <a:latin typeface="Arial"/>
                <a:ea typeface="Arial"/>
                <a:cs typeface="Arial"/>
                <a:sym typeface="Arial"/>
              </a:rPr>
              <a:t>Servo motor works on </a:t>
            </a:r>
            <a:r>
              <a:rPr lang="en-US" sz="1100" b="1" i="0" u="none" strike="noStrike" kern="1200" cap="none" dirty="0">
                <a:solidFill>
                  <a:schemeClr val="dk1"/>
                </a:solidFill>
                <a:effectLst/>
                <a:latin typeface="Arial"/>
                <a:ea typeface="Arial"/>
                <a:cs typeface="Arial"/>
                <a:sym typeface="Arial"/>
              </a:rPr>
              <a:t>PWM (Pulse width modulation)</a:t>
            </a:r>
            <a:r>
              <a:rPr lang="en-US" sz="1100" b="0" i="0" u="none" strike="noStrike" kern="1200" cap="none" dirty="0">
                <a:solidFill>
                  <a:schemeClr val="dk1"/>
                </a:solidFill>
                <a:effectLst/>
                <a:latin typeface="Arial"/>
                <a:ea typeface="Arial"/>
                <a:cs typeface="Arial"/>
                <a:sym typeface="Arial"/>
              </a:rPr>
              <a:t> principle, means its angle of rotation is controlled by the duration of applied pulse to its Control PIN. Basically servo motor is made up of </a:t>
            </a:r>
            <a:r>
              <a:rPr lang="en-US" sz="1100" b="1" i="0" u="none" strike="noStrike" kern="1200" cap="none" dirty="0">
                <a:solidFill>
                  <a:schemeClr val="dk1"/>
                </a:solidFill>
                <a:effectLst/>
                <a:latin typeface="Arial"/>
                <a:ea typeface="Arial"/>
                <a:cs typeface="Arial"/>
                <a:sym typeface="Arial"/>
              </a:rPr>
              <a:t>DC motor which is controlled by a variable resistor (potentiometer) and some gears</a:t>
            </a:r>
            <a:r>
              <a:rPr lang="en-US" sz="1100" b="0" i="0" u="none" strike="noStrike" kern="1200" cap="none" dirty="0">
                <a:solidFill>
                  <a:schemeClr val="dk1"/>
                </a:solidFill>
                <a:effectLst/>
                <a:latin typeface="Arial"/>
                <a:ea typeface="Arial"/>
                <a:cs typeface="Arial"/>
                <a:sym typeface="Arial"/>
              </a:rPr>
              <a:t>. High speed force of DC motor is converted into torque by Gears.</a:t>
            </a:r>
          </a:p>
          <a:p>
            <a:pPr marL="0" indent="0" fontAlgn="base">
              <a:buNone/>
            </a:pPr>
            <a:r>
              <a:rPr lang="en-US" sz="1100" b="0" i="0" u="none" strike="noStrike" kern="1200" cap="none" dirty="0">
                <a:solidFill>
                  <a:schemeClr val="dk1"/>
                </a:solidFill>
                <a:effectLst/>
                <a:latin typeface="Arial"/>
                <a:ea typeface="Arial"/>
                <a:cs typeface="Arial"/>
                <a:sym typeface="Arial"/>
              </a:rPr>
              <a:t>Servo motors are generally an assembly of four things: a DC motor, a gearing set, a control circuit and a position-sensor (usually a potentiometer).</a:t>
            </a:r>
          </a:p>
          <a:p>
            <a:pPr marL="0" indent="0" fontAlgn="base">
              <a:buNone/>
            </a:pPr>
            <a:r>
              <a:rPr lang="en-US" sz="1100" b="0" i="0" u="none" strike="noStrike" kern="1200" cap="none" dirty="0">
                <a:solidFill>
                  <a:schemeClr val="dk1"/>
                </a:solidFill>
                <a:effectLst/>
                <a:latin typeface="Arial"/>
                <a:ea typeface="Arial"/>
                <a:cs typeface="Arial"/>
                <a:sym typeface="Arial"/>
              </a:rPr>
              <a:t>The position of servo motors can be controlled more precisely than those of standard DC motors, and they usually have three wires (power, ground &amp; control). Power to servo motors is constantly applied, with the servo control circuit regulating the draw to drive the motor. Servo motors are designed for more specific tasks where position needs to be defined accurately such as controlling the rudder on a boat or moving a robotic arm or robot leg within a certain range.</a:t>
            </a:r>
          </a:p>
          <a:p>
            <a:pPr marL="0" indent="0" fontAlgn="base">
              <a:buNone/>
            </a:pPr>
            <a:r>
              <a:rPr lang="en-US" sz="1100" b="0" i="0" u="none" strike="noStrike" kern="1200" cap="none" dirty="0">
                <a:solidFill>
                  <a:schemeClr val="dk1"/>
                </a:solidFill>
                <a:effectLst/>
                <a:latin typeface="Arial"/>
                <a:ea typeface="Arial"/>
                <a:cs typeface="Arial"/>
                <a:sym typeface="Arial"/>
              </a:rPr>
              <a:t>Servo motors do not rotate freely like a standard DC motor. Instead the angle of rotation is limited to 180 Degrees (or so) back and forth. Servo motors receive a control signal that represents an output position and applies power to the DC motor until the shaft turns to the correct position, determined by the position sensor.</a:t>
            </a:r>
          </a:p>
          <a:p>
            <a:pPr marL="0" marR="0" lvl="0" indent="0" algn="l" defTabSz="914400" rtl="0" eaLnBrk="1" fontAlgn="auto" latinLnBrk="0" hangingPunct="1">
              <a:lnSpc>
                <a:spcPct val="100000"/>
              </a:lnSpc>
              <a:spcBef>
                <a:spcPts val="0"/>
              </a:spcBef>
              <a:spcAft>
                <a:spcPts val="0"/>
              </a:spcAft>
              <a:buClrTx/>
              <a:buSzPct val="100000"/>
              <a:buFontTx/>
              <a:buNone/>
              <a:tabLst/>
              <a:defRPr/>
            </a:pPr>
            <a:endParaRPr lang="en-US" sz="1100" b="1" i="0" u="none" strike="noStrike" kern="1200" cap="none" dirty="0">
              <a:solidFill>
                <a:schemeClr val="tx1"/>
              </a:solidFill>
              <a:effectLst/>
              <a:latin typeface="+mn-lt"/>
              <a:ea typeface="+mn-ea"/>
              <a:cs typeface="+mn-cs"/>
              <a:sym typeface="Arial"/>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583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u="none" strike="noStrike" kern="1200" cap="none" dirty="0">
                <a:solidFill>
                  <a:schemeClr val="dk1"/>
                </a:solidFill>
                <a:effectLst/>
                <a:latin typeface="Arial"/>
                <a:ea typeface="Arial"/>
                <a:cs typeface="Arial"/>
                <a:sym typeface="Arial"/>
              </a:rPr>
              <a:t>A potentiometer simply is a variable resistor! As resistors, </a:t>
            </a:r>
            <a:r>
              <a:rPr lang="en-US" sz="1100" b="1" i="0" u="none" strike="noStrike" kern="1200" cap="none" dirty="0">
                <a:solidFill>
                  <a:schemeClr val="dk1"/>
                </a:solidFill>
                <a:effectLst/>
                <a:latin typeface="Arial"/>
                <a:ea typeface="Arial"/>
                <a:cs typeface="Arial"/>
                <a:sym typeface="Arial"/>
              </a:rPr>
              <a:t>its value is expressed in Ohms</a:t>
            </a:r>
            <a:r>
              <a:rPr lang="en-US" sz="1100" b="0" i="0" u="none" strike="noStrike" kern="1200" cap="none" dirty="0">
                <a:solidFill>
                  <a:schemeClr val="dk1"/>
                </a:solidFill>
                <a:effectLst/>
                <a:latin typeface="Arial"/>
                <a:ea typeface="Arial"/>
                <a:cs typeface="Arial"/>
                <a:sym typeface="Arial"/>
              </a:rPr>
              <a:t>. Usually, potentiometers have a value between 1k and 10M. If you turn the potentiometer, its value will change. It has 3 lugs, named A, B and C (or 1, 2 and 3, respectively) .</a:t>
            </a:r>
          </a:p>
          <a:p>
            <a:pPr lvl="0" rtl="0">
              <a:spcBef>
                <a:spcPts val="0"/>
              </a:spcBef>
              <a:buNone/>
            </a:pPr>
            <a:r>
              <a:rPr lang="en-US" sz="1100" b="0" i="0" u="none" strike="noStrike" kern="1200" cap="none" dirty="0">
                <a:solidFill>
                  <a:schemeClr val="dk1"/>
                </a:solidFill>
                <a:effectLst/>
                <a:latin typeface="Arial"/>
                <a:ea typeface="Arial"/>
                <a:cs typeface="Arial"/>
                <a:sym typeface="Arial"/>
              </a:rPr>
              <a:t>Inside the potentiometer, there is a resistive track. </a:t>
            </a:r>
            <a:r>
              <a:rPr lang="en-US" sz="1100" b="1" i="0" u="none" strike="noStrike" kern="1200" cap="none" dirty="0">
                <a:solidFill>
                  <a:schemeClr val="dk1"/>
                </a:solidFill>
                <a:effectLst/>
                <a:latin typeface="Arial"/>
                <a:ea typeface="Arial"/>
                <a:cs typeface="Arial"/>
                <a:sym typeface="Arial"/>
              </a:rPr>
              <a:t>When you rotate the potentiometer, the length of this resistive track varies between the lugs, and you vary the value of the resistance.</a:t>
            </a:r>
            <a:endParaRPr lang="en-US" sz="1100" b="0" i="0" u="none" strike="noStrike" kern="1200" cap="none" dirty="0">
              <a:solidFill>
                <a:schemeClr val="dk1"/>
              </a:solidFill>
              <a:effectLst/>
              <a:latin typeface="Arial"/>
              <a:ea typeface="Arial"/>
              <a:cs typeface="Arial"/>
              <a:sym typeface="Arial"/>
            </a:endParaRPr>
          </a:p>
          <a:p>
            <a:pPr lvl="0" rtl="0">
              <a:spcBef>
                <a:spcPts val="0"/>
              </a:spcBef>
              <a:buNone/>
            </a:pPr>
            <a:r>
              <a:rPr lang="en-US" sz="1100" b="0" i="0" u="none" strike="noStrike" kern="1200" cap="none" dirty="0">
                <a:solidFill>
                  <a:schemeClr val="dk1"/>
                </a:solidFill>
                <a:effectLst/>
                <a:latin typeface="Arial"/>
                <a:ea typeface="Arial"/>
                <a:cs typeface="Arial"/>
                <a:sym typeface="Arial"/>
              </a:rPr>
              <a:t>So when you rotate the potentiometer to the right, the resistance between A and B increases. When you rotate it to the left, it diminishes.</a:t>
            </a:r>
            <a:br>
              <a:rPr lang="en-US" dirty="0"/>
            </a:br>
            <a:r>
              <a:rPr lang="en-US" sz="1100" b="0" i="0" u="none" strike="noStrike" kern="1200" cap="none" dirty="0">
                <a:solidFill>
                  <a:schemeClr val="dk1"/>
                </a:solidFill>
                <a:effectLst/>
                <a:latin typeface="Arial"/>
                <a:ea typeface="Arial"/>
                <a:cs typeface="Arial"/>
                <a:sym typeface="Arial"/>
              </a:rPr>
              <a:t>Inversely, if you rotate it to the right, the resistance between B and C is reduced, and to the right it increases.</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92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0651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226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8024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8043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100"/>
              <a:buFont typeface="Noto Sans Symbols"/>
              <a:buNone/>
              <a:tabLst/>
              <a:defRPr/>
            </a:pPr>
            <a:r>
              <a:rPr lang="en-US" sz="1000" b="0" i="0" u="none" strike="noStrike" kern="1200" cap="none" dirty="0">
                <a:solidFill>
                  <a:schemeClr val="bg1"/>
                </a:solidFill>
                <a:latin typeface="Arial"/>
                <a:ea typeface="Arial"/>
                <a:cs typeface="Arial"/>
                <a:sym typeface="Arial"/>
              </a:rPr>
              <a:t>The main idea of chatbots is that instead of having to dig through awkward mobile menus and learn UIs, you'll simply have a conversation with a bot through a familiar</a:t>
            </a:r>
            <a:br>
              <a:rPr lang="en-US" sz="1000" b="0" i="0" u="none" strike="noStrike" kern="1200" cap="none" dirty="0">
                <a:solidFill>
                  <a:schemeClr val="bg1"/>
                </a:solidFill>
                <a:latin typeface="Arial"/>
                <a:ea typeface="Arial"/>
                <a:cs typeface="Arial"/>
                <a:sym typeface="Arial"/>
              </a:rPr>
            </a:br>
            <a:r>
              <a:rPr lang="en-US" sz="1000" b="0" i="0" u="none" strike="noStrike" kern="1200" cap="none" dirty="0">
                <a:solidFill>
                  <a:schemeClr val="bg1"/>
                </a:solidFill>
                <a:latin typeface="Arial"/>
                <a:ea typeface="Arial"/>
                <a:cs typeface="Arial"/>
                <a:sym typeface="Arial"/>
              </a:rPr>
              <a:t>instant messaging interface.</a:t>
            </a:r>
          </a:p>
          <a:p>
            <a:pPr marL="171450" marR="0" lvl="0" indent="-171450" algn="l" rtl="0">
              <a:spcBef>
                <a:spcPts val="0"/>
              </a:spcBef>
              <a:buClr>
                <a:schemeClr val="dk1"/>
              </a:buClr>
              <a:buSzPts val="1100"/>
              <a:buFont typeface="Noto Sans Symbols"/>
              <a:buNone/>
            </a:pPr>
            <a:endParaRPr sz="1100" b="0" i="0" u="none" strike="noStrike" cap="none" dirty="0">
              <a:solidFill>
                <a:schemeClr val="dk1"/>
              </a:solidFill>
              <a:latin typeface="Arial"/>
              <a:ea typeface="Arial"/>
              <a:cs typeface="Arial"/>
              <a:sym typeface="Arial"/>
            </a:endParaRPr>
          </a:p>
        </p:txBody>
      </p:sp>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8981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rtl="0">
              <a:spcBef>
                <a:spcPts val="0"/>
              </a:spcBef>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362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u="none" strike="noStrike" kern="1200" cap="none" dirty="0">
                <a:solidFill>
                  <a:schemeClr val="dk1"/>
                </a:solidFill>
                <a:effectLst/>
                <a:latin typeface="Arial"/>
                <a:ea typeface="Arial"/>
                <a:cs typeface="Arial"/>
                <a:sym typeface="Arial"/>
              </a:rPr>
              <a:t>The introduction of the Raspberry Pi Zero allowed one to embed an entire computer in even smaller projects. This guide will cover the latest version of the Zero product line, the Raspberry Pi Zero - Wireless, which has an onboard </a:t>
            </a:r>
            <a:r>
              <a:rPr lang="en-US" sz="1100" b="0" i="0" u="none" strike="noStrike" kern="1200" cap="none" dirty="0" err="1">
                <a:solidFill>
                  <a:schemeClr val="dk1"/>
                </a:solidFill>
                <a:effectLst/>
                <a:latin typeface="Arial"/>
                <a:ea typeface="Arial"/>
                <a:cs typeface="Arial"/>
                <a:sym typeface="Arial"/>
              </a:rPr>
              <a:t>WiFi</a:t>
            </a:r>
            <a:r>
              <a:rPr lang="en-US" sz="1100" b="0" i="0" u="none" strike="noStrike" kern="1200" cap="none" dirty="0">
                <a:solidFill>
                  <a:schemeClr val="dk1"/>
                </a:solidFill>
                <a:effectLst/>
                <a:latin typeface="Arial"/>
                <a:ea typeface="Arial"/>
                <a:cs typeface="Arial"/>
                <a:sym typeface="Arial"/>
              </a:rPr>
              <a:t> module. While these directions should work for most any version and form factor of the Raspberry Pi, it will revolve around the Pi Zero W.</a:t>
            </a:r>
          </a:p>
          <a:p>
            <a:pPr marL="0" indent="0">
              <a:buNone/>
            </a:pPr>
            <a:endParaRPr lang="en-US" sz="1100" b="0" i="0" u="none" strike="noStrike" kern="1200" cap="none" dirty="0">
              <a:solidFill>
                <a:schemeClr val="dk1"/>
              </a:solidFill>
              <a:effectLst/>
              <a:latin typeface="Arial"/>
              <a:ea typeface="Arial"/>
              <a:cs typeface="Arial"/>
              <a:sym typeface="Arial"/>
            </a:endParaRPr>
          </a:p>
          <a:p>
            <a:pPr marL="0" indent="0">
              <a:buNone/>
            </a:pPr>
            <a:r>
              <a:rPr lang="en-US" sz="1100" b="0" i="0" u="none" strike="noStrike" kern="1200" cap="none" dirty="0">
                <a:solidFill>
                  <a:schemeClr val="dk1"/>
                </a:solidFill>
                <a:effectLst/>
                <a:latin typeface="Arial"/>
                <a:ea typeface="Arial"/>
                <a:cs typeface="Arial"/>
                <a:sym typeface="Arial"/>
              </a:rPr>
              <a:t>Additional Connections</a:t>
            </a:r>
          </a:p>
          <a:p>
            <a:pPr marL="0" indent="0">
              <a:buNone/>
            </a:pPr>
            <a:r>
              <a:rPr lang="en-US" sz="1100" b="0" i="0" u="none" strike="noStrike" kern="1200" cap="none" dirty="0">
                <a:solidFill>
                  <a:schemeClr val="dk1"/>
                </a:solidFill>
                <a:effectLst/>
                <a:latin typeface="Arial"/>
                <a:ea typeface="Arial"/>
                <a:cs typeface="Arial"/>
                <a:sym typeface="Arial"/>
              </a:rPr>
              <a:t>Last, you may notice two sets of </a:t>
            </a:r>
            <a:r>
              <a:rPr lang="en-US" sz="1100" b="0" i="0" u="none" strike="noStrike" kern="1200" cap="none" dirty="0" err="1">
                <a:solidFill>
                  <a:schemeClr val="dk1"/>
                </a:solidFill>
                <a:effectLst/>
                <a:latin typeface="Arial"/>
                <a:ea typeface="Arial"/>
                <a:cs typeface="Arial"/>
                <a:sym typeface="Arial"/>
              </a:rPr>
              <a:t>thruhole</a:t>
            </a:r>
            <a:r>
              <a:rPr lang="en-US" sz="1100" b="0" i="0" u="none" strike="noStrike" kern="1200" cap="none" dirty="0">
                <a:solidFill>
                  <a:schemeClr val="dk1"/>
                </a:solidFill>
                <a:effectLst/>
                <a:latin typeface="Arial"/>
                <a:ea typeface="Arial"/>
                <a:cs typeface="Arial"/>
                <a:sym typeface="Arial"/>
              </a:rPr>
              <a:t> pads labeled TV and Run. The TV pads allow you to connect an RCA jack to the board instead of using the HDMI out. The Run pins connect to the chips reset pin and will either turn the board off or turn it back on once it has been shutdown. Connecting a button here is a good way to power cycle your board.</a:t>
            </a:r>
          </a:p>
          <a:p>
            <a:pPr lvl="0" rtl="0">
              <a:spcBef>
                <a:spcPts val="0"/>
              </a:spcBef>
              <a:buNone/>
            </a:pPr>
            <a:endParaRPr lang="en-US" b="1" dirty="0"/>
          </a:p>
          <a:p>
            <a:pPr lvl="0" rtl="0">
              <a:spcBef>
                <a:spcPts val="0"/>
              </a:spcBef>
              <a:buNone/>
            </a:pPr>
            <a:r>
              <a:rPr lang="en-US" b="1" dirty="0"/>
              <a:t>Main Website - </a:t>
            </a:r>
            <a:r>
              <a:rPr lang="en-US" dirty="0"/>
              <a:t>https://www.raspberrypi.org/products/raspberry-pi-zero-w/</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Raspberry PI OS - </a:t>
            </a:r>
            <a:r>
              <a:rPr lang="en-US" dirty="0"/>
              <a:t>https://lifehacker.com/the-best-operating-systems-for-your-raspberry-pi-projec-1774669829</a:t>
            </a:r>
          </a:p>
          <a:p>
            <a:pPr lvl="0" rtl="0">
              <a:spcBef>
                <a:spcPts val="0"/>
              </a:spcBef>
              <a:buNone/>
            </a:pPr>
            <a:r>
              <a:rPr lang="en-US" b="1" dirty="0"/>
              <a:t>Raspberry PI Zero- </a:t>
            </a:r>
            <a:r>
              <a:rPr lang="en-US" dirty="0"/>
              <a:t>https://learn.sparkfun.com/tutorials/getting-started-with-the-raspberry-pi-zero-wireless</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1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080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13" name="Shape 13"/>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67" name="Shape 67"/>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19" name="Shape 19"/>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25" name="Shape 25"/>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914400" marR="0" lvl="2" indent="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371600" marR="0" lvl="3"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31" name="Shape 31"/>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38" name="Shape 3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47" name="Shape 47"/>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54" name="Shape 54"/>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61" name="Shape 61"/>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7" name="Shape 7"/>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WnzlbyTZsQY" TargetMode="External"/><Relationship Id="rId2" Type="http://schemas.openxmlformats.org/officeDocument/2006/relationships/hyperlink" Target="https://www.youtube.com/watch?v=vphmJEpLXU0"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s://www.youtube.com/watch?v=CU9iPp52hj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https://web.telegram.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659672" y="1221600"/>
            <a:ext cx="7772400" cy="1102500"/>
          </a:xfrm>
          <a:prstGeom prst="rect">
            <a:avLst/>
          </a:prstGeom>
          <a:noFill/>
          <a:ln>
            <a:noFill/>
          </a:ln>
        </p:spPr>
        <p:txBody>
          <a:bodyPr wrap="square" lIns="91425" tIns="91425" rIns="91425" bIns="91425" anchor="ctr" anchorCtr="0">
            <a:noAutofit/>
          </a:bodyPr>
          <a:lstStyle/>
          <a:p>
            <a:r>
              <a:rPr lang="en-US" b="1" dirty="0">
                <a:solidFill>
                  <a:srgbClr val="FFFFFF"/>
                </a:solidFill>
              </a:rPr>
              <a:t>Home automation with chatbots</a:t>
            </a:r>
          </a:p>
        </p:txBody>
      </p:sp>
      <p:sp>
        <p:nvSpPr>
          <p:cNvPr id="151" name="Shape 151"/>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noAutofit/>
          </a:bodyPr>
          <a:lstStyle/>
          <a:p>
            <a:pPr marL="0" marR="0" lvl="0" indent="-114300" algn="ctr" rtl="0">
              <a:lnSpc>
                <a:spcPct val="100000"/>
              </a:lnSpc>
              <a:spcBef>
                <a:spcPts val="0"/>
              </a:spcBef>
              <a:spcAft>
                <a:spcPts val="0"/>
              </a:spcAft>
              <a:buClr>
                <a:srgbClr val="888888"/>
              </a:buClr>
              <a:buSzPts val="1800"/>
              <a:buFont typeface="Arial"/>
              <a:buNone/>
            </a:pPr>
            <a:r>
              <a:rPr lang="en-US" sz="1800" b="0" i="0" u="none" strike="noStrike" cap="none" dirty="0">
                <a:solidFill>
                  <a:srgbClr val="FFFFFF"/>
                </a:solidFill>
                <a:latin typeface="Calibri"/>
                <a:ea typeface="Calibri"/>
                <a:cs typeface="Calibri"/>
                <a:sym typeface="Calibri"/>
              </a:rPr>
              <a:t>Presented By : The Assembly Team</a:t>
            </a:r>
          </a:p>
        </p:txBody>
      </p:sp>
      <p:sp>
        <p:nvSpPr>
          <p:cNvPr id="152" name="Shape 152" descr="Image result for smart phone clip art"/>
          <p:cNvSpPr/>
          <p:nvPr/>
        </p:nvSpPr>
        <p:spPr>
          <a:xfrm>
            <a:off x="4419600" y="2419350"/>
            <a:ext cx="304800" cy="304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p:nvPr/>
        </p:nvSpPr>
        <p:spPr>
          <a:xfrm>
            <a:off x="457200" y="94204"/>
            <a:ext cx="8229600" cy="8574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700" b="1" dirty="0">
                <a:solidFill>
                  <a:srgbClr val="FFFFFF"/>
                </a:solidFill>
                <a:latin typeface="Calibri"/>
                <a:ea typeface="Calibri"/>
                <a:cs typeface="Calibri"/>
                <a:sym typeface="Calibri"/>
              </a:rPr>
              <a:t>A few simple commands to begin with</a:t>
            </a:r>
          </a:p>
        </p:txBody>
      </p:sp>
      <p:pic>
        <p:nvPicPr>
          <p:cNvPr id="2" name="Picture 1">
            <a:extLst>
              <a:ext uri="{FF2B5EF4-FFF2-40B4-BE49-F238E27FC236}">
                <a16:creationId xmlns:a16="http://schemas.microsoft.com/office/drawing/2014/main" id="{D4745E65-346D-4B78-B87C-19D5439A8242}"/>
              </a:ext>
            </a:extLst>
          </p:cNvPr>
          <p:cNvPicPr>
            <a:picLocks noChangeAspect="1"/>
          </p:cNvPicPr>
          <p:nvPr/>
        </p:nvPicPr>
        <p:blipFill>
          <a:blip r:embed="rId3"/>
          <a:stretch>
            <a:fillRect/>
          </a:stretch>
        </p:blipFill>
        <p:spPr>
          <a:xfrm>
            <a:off x="1230086" y="2376575"/>
            <a:ext cx="2838450" cy="401085"/>
          </a:xfrm>
          <a:prstGeom prst="rect">
            <a:avLst/>
          </a:prstGeom>
        </p:spPr>
      </p:pic>
      <p:sp>
        <p:nvSpPr>
          <p:cNvPr id="5" name="TextBox 4">
            <a:extLst>
              <a:ext uri="{FF2B5EF4-FFF2-40B4-BE49-F238E27FC236}">
                <a16:creationId xmlns:a16="http://schemas.microsoft.com/office/drawing/2014/main" id="{47F2123A-B0D6-4DE0-956F-77E501685F75}"/>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10" name="TextBox 9">
            <a:extLst>
              <a:ext uri="{FF2B5EF4-FFF2-40B4-BE49-F238E27FC236}">
                <a16:creationId xmlns:a16="http://schemas.microsoft.com/office/drawing/2014/main" id="{9E78EA7A-E821-48DA-B0CA-F6D77616AFEC}"/>
              </a:ext>
            </a:extLst>
          </p:cNvPr>
          <p:cNvSpPr txBox="1"/>
          <p:nvPr/>
        </p:nvSpPr>
        <p:spPr>
          <a:xfrm>
            <a:off x="4959699" y="879709"/>
            <a:ext cx="2954215" cy="738664"/>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dirty="0">
                <a:solidFill>
                  <a:schemeClr val="bg1"/>
                </a:solidFill>
                <a:latin typeface="Modern No. 20" panose="02070704070505020303" pitchFamily="18" charset="0"/>
                <a:cs typeface="Aldhabi" panose="01000000000000000000" pitchFamily="2" charset="-78"/>
              </a:rPr>
              <a:t>- pip install emoji --upgrade</a:t>
            </a:r>
          </a:p>
        </p:txBody>
      </p:sp>
      <p:sp>
        <p:nvSpPr>
          <p:cNvPr id="11" name="TextBox 10">
            <a:extLst>
              <a:ext uri="{FF2B5EF4-FFF2-40B4-BE49-F238E27FC236}">
                <a16:creationId xmlns:a16="http://schemas.microsoft.com/office/drawing/2014/main" id="{06C8A84A-2E21-43C3-8ED9-F0C757B18254}"/>
              </a:ext>
            </a:extLst>
          </p:cNvPr>
          <p:cNvSpPr txBox="1"/>
          <p:nvPr/>
        </p:nvSpPr>
        <p:spPr>
          <a:xfrm>
            <a:off x="1230086" y="2045604"/>
            <a:ext cx="2568191" cy="307777"/>
          </a:xfrm>
          <a:prstGeom prst="rect">
            <a:avLst/>
          </a:prstGeom>
          <a:noFill/>
        </p:spPr>
        <p:txBody>
          <a:bodyPr wrap="square" rtlCol="0">
            <a:spAutoFit/>
          </a:bodyPr>
          <a:lstStyle/>
          <a:p>
            <a:r>
              <a:rPr lang="en-US" dirty="0">
                <a:solidFill>
                  <a:schemeClr val="bg1"/>
                </a:solidFill>
              </a:rPr>
              <a:t>Define handler function</a:t>
            </a:r>
          </a:p>
        </p:txBody>
      </p:sp>
      <p:sp>
        <p:nvSpPr>
          <p:cNvPr id="12" name="TextBox 11">
            <a:extLst>
              <a:ext uri="{FF2B5EF4-FFF2-40B4-BE49-F238E27FC236}">
                <a16:creationId xmlns:a16="http://schemas.microsoft.com/office/drawing/2014/main" id="{E5941EEA-31EF-4D1E-9C3F-AB7C41F8D135}"/>
              </a:ext>
            </a:extLst>
          </p:cNvPr>
          <p:cNvSpPr txBox="1"/>
          <p:nvPr/>
        </p:nvSpPr>
        <p:spPr>
          <a:xfrm>
            <a:off x="1230086" y="2892658"/>
            <a:ext cx="3807949" cy="307777"/>
          </a:xfrm>
          <a:prstGeom prst="rect">
            <a:avLst/>
          </a:prstGeom>
          <a:noFill/>
        </p:spPr>
        <p:txBody>
          <a:bodyPr wrap="square" rtlCol="0">
            <a:spAutoFit/>
          </a:bodyPr>
          <a:lstStyle/>
          <a:p>
            <a:r>
              <a:rPr lang="en-US" dirty="0">
                <a:solidFill>
                  <a:schemeClr val="bg1"/>
                </a:solidFill>
              </a:rPr>
              <a:t>Define commands and bot response</a:t>
            </a:r>
          </a:p>
        </p:txBody>
      </p:sp>
      <p:pic>
        <p:nvPicPr>
          <p:cNvPr id="6" name="Picture 5">
            <a:extLst>
              <a:ext uri="{FF2B5EF4-FFF2-40B4-BE49-F238E27FC236}">
                <a16:creationId xmlns:a16="http://schemas.microsoft.com/office/drawing/2014/main" id="{D143112B-9A6D-4F4A-89B5-6290E063E64C}"/>
              </a:ext>
            </a:extLst>
          </p:cNvPr>
          <p:cNvPicPr>
            <a:picLocks noChangeAspect="1"/>
          </p:cNvPicPr>
          <p:nvPr/>
        </p:nvPicPr>
        <p:blipFill>
          <a:blip r:embed="rId4"/>
          <a:stretch>
            <a:fillRect/>
          </a:stretch>
        </p:blipFill>
        <p:spPr>
          <a:xfrm>
            <a:off x="1230086" y="1187486"/>
            <a:ext cx="2777337" cy="607311"/>
          </a:xfrm>
          <a:prstGeom prst="rect">
            <a:avLst/>
          </a:prstGeom>
        </p:spPr>
      </p:pic>
      <p:pic>
        <p:nvPicPr>
          <p:cNvPr id="7" name="Picture 6">
            <a:extLst>
              <a:ext uri="{FF2B5EF4-FFF2-40B4-BE49-F238E27FC236}">
                <a16:creationId xmlns:a16="http://schemas.microsoft.com/office/drawing/2014/main" id="{6AF187D9-4394-4C59-850A-091D24568DD8}"/>
              </a:ext>
            </a:extLst>
          </p:cNvPr>
          <p:cNvPicPr>
            <a:picLocks noChangeAspect="1"/>
          </p:cNvPicPr>
          <p:nvPr/>
        </p:nvPicPr>
        <p:blipFill>
          <a:blip r:embed="rId5"/>
          <a:stretch>
            <a:fillRect/>
          </a:stretch>
        </p:blipFill>
        <p:spPr>
          <a:xfrm>
            <a:off x="1230086" y="3196828"/>
            <a:ext cx="4752605" cy="539023"/>
          </a:xfrm>
          <a:prstGeom prst="rect">
            <a:avLst/>
          </a:prstGeom>
        </p:spPr>
      </p:pic>
    </p:spTree>
    <p:extLst>
      <p:ext uri="{BB962C8B-B14F-4D97-AF65-F5344CB8AC3E}">
        <p14:creationId xmlns:p14="http://schemas.microsoft.com/office/powerpoint/2010/main" val="285432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505350" y="7742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2400" b="1" dirty="0">
                <a:solidFill>
                  <a:srgbClr val="FFFFFF"/>
                </a:solidFill>
              </a:rPr>
              <a:t>A simple Time program </a:t>
            </a:r>
          </a:p>
        </p:txBody>
      </p:sp>
      <p:sp>
        <p:nvSpPr>
          <p:cNvPr id="2" name="TextBox 1">
            <a:extLst>
              <a:ext uri="{FF2B5EF4-FFF2-40B4-BE49-F238E27FC236}">
                <a16:creationId xmlns:a16="http://schemas.microsoft.com/office/drawing/2014/main" id="{51E9222B-59EE-4968-9629-DBF99D762E12}"/>
              </a:ext>
            </a:extLst>
          </p:cNvPr>
          <p:cNvSpPr txBox="1"/>
          <p:nvPr/>
        </p:nvSpPr>
        <p:spPr>
          <a:xfrm>
            <a:off x="1246476" y="858090"/>
            <a:ext cx="1489897"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F50B3776-61B5-4935-B493-7307CE8FE59B}"/>
              </a:ext>
            </a:extLst>
          </p:cNvPr>
          <p:cNvPicPr>
            <a:picLocks noChangeAspect="1"/>
          </p:cNvPicPr>
          <p:nvPr/>
        </p:nvPicPr>
        <p:blipFill>
          <a:blip r:embed="rId3"/>
          <a:stretch>
            <a:fillRect/>
          </a:stretch>
        </p:blipFill>
        <p:spPr>
          <a:xfrm>
            <a:off x="1246476" y="1165867"/>
            <a:ext cx="3088931" cy="589772"/>
          </a:xfrm>
          <a:prstGeom prst="rect">
            <a:avLst/>
          </a:prstGeom>
        </p:spPr>
      </p:pic>
      <p:pic>
        <p:nvPicPr>
          <p:cNvPr id="4" name="Picture 3">
            <a:extLst>
              <a:ext uri="{FF2B5EF4-FFF2-40B4-BE49-F238E27FC236}">
                <a16:creationId xmlns:a16="http://schemas.microsoft.com/office/drawing/2014/main" id="{724C5BC1-E509-413C-8DEC-61592926DA53}"/>
              </a:ext>
            </a:extLst>
          </p:cNvPr>
          <p:cNvPicPr>
            <a:picLocks noChangeAspect="1"/>
          </p:cNvPicPr>
          <p:nvPr/>
        </p:nvPicPr>
        <p:blipFill>
          <a:blip r:embed="rId4"/>
          <a:stretch>
            <a:fillRect/>
          </a:stretch>
        </p:blipFill>
        <p:spPr>
          <a:xfrm>
            <a:off x="1246475" y="2163926"/>
            <a:ext cx="3856261" cy="489684"/>
          </a:xfrm>
          <a:prstGeom prst="rect">
            <a:avLst/>
          </a:prstGeom>
        </p:spPr>
      </p:pic>
      <p:sp>
        <p:nvSpPr>
          <p:cNvPr id="7" name="TextBox 6">
            <a:extLst>
              <a:ext uri="{FF2B5EF4-FFF2-40B4-BE49-F238E27FC236}">
                <a16:creationId xmlns:a16="http://schemas.microsoft.com/office/drawing/2014/main" id="{7A550060-CF48-4439-A532-0631476BD5DE}"/>
              </a:ext>
            </a:extLst>
          </p:cNvPr>
          <p:cNvSpPr txBox="1"/>
          <p:nvPr/>
        </p:nvSpPr>
        <p:spPr>
          <a:xfrm>
            <a:off x="1246475" y="1832794"/>
            <a:ext cx="3760345" cy="307777"/>
          </a:xfrm>
          <a:prstGeom prst="rect">
            <a:avLst/>
          </a:prstGeom>
          <a:noFill/>
        </p:spPr>
        <p:txBody>
          <a:bodyPr wrap="square" rtlCol="0">
            <a:spAutoFit/>
          </a:bodyPr>
          <a:lstStyle/>
          <a:p>
            <a:r>
              <a:rPr lang="en-US" dirty="0">
                <a:solidFill>
                  <a:schemeClr val="bg1"/>
                </a:solidFill>
              </a:rPr>
              <a:t>Set up a path to communicate with the Pi</a:t>
            </a:r>
          </a:p>
        </p:txBody>
      </p:sp>
      <p:pic>
        <p:nvPicPr>
          <p:cNvPr id="5" name="Picture 4">
            <a:extLst>
              <a:ext uri="{FF2B5EF4-FFF2-40B4-BE49-F238E27FC236}">
                <a16:creationId xmlns:a16="http://schemas.microsoft.com/office/drawing/2014/main" id="{421EC9E8-72BB-4C79-AB70-E95B4689791E}"/>
              </a:ext>
            </a:extLst>
          </p:cNvPr>
          <p:cNvPicPr>
            <a:picLocks noChangeAspect="1"/>
          </p:cNvPicPr>
          <p:nvPr/>
        </p:nvPicPr>
        <p:blipFill>
          <a:blip r:embed="rId5"/>
          <a:stretch>
            <a:fillRect/>
          </a:stretch>
        </p:blipFill>
        <p:spPr>
          <a:xfrm>
            <a:off x="1246475" y="2653610"/>
            <a:ext cx="3856261" cy="106933"/>
          </a:xfrm>
          <a:prstGeom prst="rect">
            <a:avLst/>
          </a:prstGeom>
        </p:spPr>
      </p:pic>
      <p:pic>
        <p:nvPicPr>
          <p:cNvPr id="6" name="Picture 5">
            <a:extLst>
              <a:ext uri="{FF2B5EF4-FFF2-40B4-BE49-F238E27FC236}">
                <a16:creationId xmlns:a16="http://schemas.microsoft.com/office/drawing/2014/main" id="{5928B168-5BB2-438F-927B-82B30969AB55}"/>
              </a:ext>
            </a:extLst>
          </p:cNvPr>
          <p:cNvPicPr>
            <a:picLocks noChangeAspect="1"/>
          </p:cNvPicPr>
          <p:nvPr/>
        </p:nvPicPr>
        <p:blipFill>
          <a:blip r:embed="rId6"/>
          <a:stretch>
            <a:fillRect/>
          </a:stretch>
        </p:blipFill>
        <p:spPr>
          <a:xfrm>
            <a:off x="1246474" y="3153305"/>
            <a:ext cx="4182808" cy="771787"/>
          </a:xfrm>
          <a:prstGeom prst="rect">
            <a:avLst/>
          </a:prstGeom>
        </p:spPr>
      </p:pic>
      <p:sp>
        <p:nvSpPr>
          <p:cNvPr id="10" name="TextBox 9">
            <a:extLst>
              <a:ext uri="{FF2B5EF4-FFF2-40B4-BE49-F238E27FC236}">
                <a16:creationId xmlns:a16="http://schemas.microsoft.com/office/drawing/2014/main" id="{55292551-1894-47A0-B29D-1B8A602E1A17}"/>
              </a:ext>
            </a:extLst>
          </p:cNvPr>
          <p:cNvSpPr txBox="1"/>
          <p:nvPr/>
        </p:nvSpPr>
        <p:spPr>
          <a:xfrm>
            <a:off x="1246474" y="2849041"/>
            <a:ext cx="5141537" cy="307777"/>
          </a:xfrm>
          <a:prstGeom prst="rect">
            <a:avLst/>
          </a:prstGeom>
          <a:noFill/>
        </p:spPr>
        <p:txBody>
          <a:bodyPr wrap="square" rtlCol="0">
            <a:spAutoFit/>
          </a:bodyPr>
          <a:lstStyle/>
          <a:p>
            <a:r>
              <a:rPr lang="en-US" dirty="0">
                <a:solidFill>
                  <a:schemeClr val="bg1"/>
                </a:solidFill>
              </a:rPr>
              <a:t>Define message handler and Bot response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1346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Semi-conductor device</a:t>
            </a:r>
            <a:endParaRPr lang="en-US" sz="1500" dirty="0">
              <a:solidFill>
                <a:schemeClr val="bg1"/>
              </a:solidFill>
            </a:endParaRP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319809" y="279376"/>
            <a:ext cx="8229600" cy="5739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600" b="1" dirty="0">
                <a:solidFill>
                  <a:srgbClr val="FFFFFF"/>
                </a:solidFill>
                <a:latin typeface="Calibri"/>
                <a:ea typeface="Calibri"/>
                <a:cs typeface="Calibri"/>
                <a:sym typeface="Calibri"/>
              </a:rPr>
              <a:t>Controlling lights</a:t>
            </a:r>
            <a:endParaRPr sz="28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54DE190-9ADE-4FE7-B1C8-6F802060CE4A}"/>
              </a:ext>
            </a:extLst>
          </p:cNvPr>
          <p:cNvPicPr>
            <a:picLocks noChangeAspect="1"/>
          </p:cNvPicPr>
          <p:nvPr/>
        </p:nvPicPr>
        <p:blipFill>
          <a:blip r:embed="rId3"/>
          <a:stretch>
            <a:fillRect/>
          </a:stretch>
        </p:blipFill>
        <p:spPr>
          <a:xfrm>
            <a:off x="1016800" y="1242601"/>
            <a:ext cx="3075620" cy="388416"/>
          </a:xfrm>
          <a:prstGeom prst="rect">
            <a:avLst/>
          </a:prstGeom>
        </p:spPr>
      </p:pic>
      <p:sp>
        <p:nvSpPr>
          <p:cNvPr id="5" name="TextBox 4">
            <a:extLst>
              <a:ext uri="{FF2B5EF4-FFF2-40B4-BE49-F238E27FC236}">
                <a16:creationId xmlns:a16="http://schemas.microsoft.com/office/drawing/2014/main" id="{A2F1DC10-F170-42CF-92EB-8A301A321D4A}"/>
              </a:ext>
            </a:extLst>
          </p:cNvPr>
          <p:cNvSpPr txBox="1"/>
          <p:nvPr/>
        </p:nvSpPr>
        <p:spPr>
          <a:xfrm>
            <a:off x="1016800" y="934823"/>
            <a:ext cx="1489897"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636E89D4-6CC4-499A-9040-E863BDD984E8}"/>
              </a:ext>
            </a:extLst>
          </p:cNvPr>
          <p:cNvPicPr>
            <a:picLocks noChangeAspect="1"/>
          </p:cNvPicPr>
          <p:nvPr/>
        </p:nvPicPr>
        <p:blipFill>
          <a:blip r:embed="rId4"/>
          <a:stretch>
            <a:fillRect/>
          </a:stretch>
        </p:blipFill>
        <p:spPr>
          <a:xfrm>
            <a:off x="1016799" y="1998290"/>
            <a:ext cx="2787872" cy="642150"/>
          </a:xfrm>
          <a:prstGeom prst="rect">
            <a:avLst/>
          </a:prstGeom>
        </p:spPr>
      </p:pic>
      <p:sp>
        <p:nvSpPr>
          <p:cNvPr id="7" name="TextBox 6">
            <a:extLst>
              <a:ext uri="{FF2B5EF4-FFF2-40B4-BE49-F238E27FC236}">
                <a16:creationId xmlns:a16="http://schemas.microsoft.com/office/drawing/2014/main" id="{F9EDB55F-6F4C-4F5B-81DF-AD94E567AE98}"/>
              </a:ext>
            </a:extLst>
          </p:cNvPr>
          <p:cNvSpPr txBox="1"/>
          <p:nvPr/>
        </p:nvSpPr>
        <p:spPr>
          <a:xfrm>
            <a:off x="1016799" y="1711430"/>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45FE12A4-CB6D-4F57-8F92-8F67FCE7B8AE}"/>
              </a:ext>
            </a:extLst>
          </p:cNvPr>
          <p:cNvPicPr>
            <a:picLocks noChangeAspect="1"/>
          </p:cNvPicPr>
          <p:nvPr/>
        </p:nvPicPr>
        <p:blipFill>
          <a:blip r:embed="rId5"/>
          <a:stretch>
            <a:fillRect/>
          </a:stretch>
        </p:blipFill>
        <p:spPr>
          <a:xfrm>
            <a:off x="1016799" y="3013068"/>
            <a:ext cx="3555201" cy="1257088"/>
          </a:xfrm>
          <a:prstGeom prst="rect">
            <a:avLst/>
          </a:prstGeom>
        </p:spPr>
      </p:pic>
      <p:sp>
        <p:nvSpPr>
          <p:cNvPr id="9" name="TextBox 8">
            <a:extLst>
              <a:ext uri="{FF2B5EF4-FFF2-40B4-BE49-F238E27FC236}">
                <a16:creationId xmlns:a16="http://schemas.microsoft.com/office/drawing/2014/main" id="{601A7B87-C08B-4E66-A7A0-620ACBB1B9F5}"/>
              </a:ext>
            </a:extLst>
          </p:cNvPr>
          <p:cNvSpPr txBox="1"/>
          <p:nvPr/>
        </p:nvSpPr>
        <p:spPr>
          <a:xfrm>
            <a:off x="1016799" y="2721987"/>
            <a:ext cx="4993942" cy="307777"/>
          </a:xfrm>
          <a:prstGeom prst="rect">
            <a:avLst/>
          </a:prstGeom>
          <a:noFill/>
        </p:spPr>
        <p:txBody>
          <a:bodyPr wrap="square" rtlCol="0">
            <a:spAutoFit/>
          </a:bodyPr>
          <a:lstStyle/>
          <a:p>
            <a:r>
              <a:rPr lang="en-US" dirty="0">
                <a:solidFill>
                  <a:schemeClr val="bg1"/>
                </a:solidFill>
              </a:rPr>
              <a:t>Define handler function, LED output, and Bot response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2336786" y="479887"/>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3600" b="1" dirty="0">
                <a:solidFill>
                  <a:srgbClr val="FFFFFF"/>
                </a:solidFill>
                <a:latin typeface="Calibri"/>
                <a:ea typeface="Calibri"/>
                <a:cs typeface="Calibri"/>
                <a:sym typeface="Calibri"/>
              </a:rPr>
              <a:t>Circuit diagram for LED</a:t>
            </a:r>
            <a:endParaRPr sz="26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2291E48-B6B7-4A82-91E7-03CA7256436D}"/>
              </a:ext>
            </a:extLst>
          </p:cNvPr>
          <p:cNvPicPr>
            <a:picLocks noChangeAspect="1"/>
          </p:cNvPicPr>
          <p:nvPr/>
        </p:nvPicPr>
        <p:blipFill>
          <a:blip r:embed="rId3"/>
          <a:stretch>
            <a:fillRect/>
          </a:stretch>
        </p:blipFill>
        <p:spPr>
          <a:xfrm>
            <a:off x="1796294" y="1053787"/>
            <a:ext cx="5446906" cy="4010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b="1" dirty="0">
                <a:solidFill>
                  <a:schemeClr val="bg1"/>
                </a:solidFill>
              </a:rPr>
              <a:t>DHT11 - Temp &amp; Humidity Sensor</a:t>
            </a:r>
          </a:p>
        </p:txBody>
      </p:sp>
      <p:pic>
        <p:nvPicPr>
          <p:cNvPr id="3078" name="Picture 6" descr="https://www.smart-prototyping.com/image/cache/data/2_components/sensors/101810%20DHT11/DHT11-2-750x750.jpg">
            <a:extLst>
              <a:ext uri="{FF2B5EF4-FFF2-40B4-BE49-F238E27FC236}">
                <a16:creationId xmlns:a16="http://schemas.microsoft.com/office/drawing/2014/main" id="{C365DE3D-6D34-4D87-815C-73AF82A972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38" t="37672" r="19544" b="30864"/>
          <a:stretch/>
        </p:blipFill>
        <p:spPr bwMode="auto">
          <a:xfrm rot="19449570">
            <a:off x="6002575" y="1765029"/>
            <a:ext cx="2827897" cy="1333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B00694-D1BE-41FA-97FF-A2F218373535}"/>
              </a:ext>
            </a:extLst>
          </p:cNvPr>
          <p:cNvSpPr txBox="1"/>
          <p:nvPr/>
        </p:nvSpPr>
        <p:spPr>
          <a:xfrm>
            <a:off x="457199" y="1337936"/>
            <a:ext cx="5208955" cy="2039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solidFill>
                  <a:schemeClr val="bg1"/>
                </a:solidFill>
              </a:rPr>
              <a:t>Measure your surrounding air temperature and relative humidity </a:t>
            </a:r>
          </a:p>
          <a:p>
            <a:pPr marL="285750" indent="-285750">
              <a:lnSpc>
                <a:spcPct val="150000"/>
              </a:lnSpc>
              <a:buFont typeface="Arial" panose="020B0604020202020204" pitchFamily="34" charset="0"/>
              <a:buChar char="•"/>
            </a:pPr>
            <a:r>
              <a:rPr lang="en-US" sz="1500" kern="1200" dirty="0">
                <a:solidFill>
                  <a:schemeClr val="bg1"/>
                </a:solidFill>
              </a:rPr>
              <a:t>Mounted 10kΩ pull up resistor</a:t>
            </a:r>
          </a:p>
          <a:p>
            <a:pPr marL="285750" indent="-285750">
              <a:lnSpc>
                <a:spcPct val="150000"/>
              </a:lnSpc>
              <a:buFont typeface="Arial" panose="020B0604020202020204" pitchFamily="34" charset="0"/>
              <a:buChar char="•"/>
            </a:pPr>
            <a:r>
              <a:rPr lang="en-US" sz="1500" dirty="0">
                <a:solidFill>
                  <a:schemeClr val="bg1"/>
                </a:solidFill>
              </a:rPr>
              <a:t>Good for 20-80% humidity readings with 5% accuracy</a:t>
            </a:r>
          </a:p>
          <a:p>
            <a:pPr marL="285750" indent="-285750">
              <a:lnSpc>
                <a:spcPct val="150000"/>
              </a:lnSpc>
              <a:buFont typeface="Arial" panose="020B0604020202020204" pitchFamily="34" charset="0"/>
              <a:buChar char="•"/>
            </a:pPr>
            <a:r>
              <a:rPr lang="en-US" sz="1500" dirty="0">
                <a:solidFill>
                  <a:schemeClr val="bg1"/>
                </a:solidFill>
              </a:rPr>
              <a:t>Good for 0-50°C temperature readings ±2°C accuracy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8035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lvl="0" indent="-69850">
              <a:lnSpc>
                <a:spcPct val="90000"/>
              </a:lnSpc>
              <a:buClr>
                <a:srgbClr val="000000"/>
              </a:buClr>
              <a:buSzPts val="1100"/>
            </a:pPr>
            <a:r>
              <a:rPr lang="en-US" sz="3000" b="1" dirty="0">
                <a:solidFill>
                  <a:schemeClr val="bg1"/>
                </a:solidFill>
                <a:latin typeface="Calibri"/>
                <a:cs typeface="Calibri"/>
              </a:rPr>
              <a:t>Adafruit </a:t>
            </a:r>
            <a:r>
              <a:rPr lang="en-US" sz="3000" b="1" dirty="0">
                <a:solidFill>
                  <a:schemeClr val="bg1"/>
                </a:solidFill>
                <a:latin typeface="Calibri"/>
                <a:ea typeface="Calibri"/>
                <a:cs typeface="Calibri"/>
                <a:sym typeface="Calibri"/>
              </a:rPr>
              <a:t>DHT Sensor</a:t>
            </a:r>
            <a:endParaRPr sz="2600" b="1" dirty="0">
              <a:solidFill>
                <a:schemeClr val="bg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6F419EB-57A4-4C31-B158-2B1337616CDE}"/>
              </a:ext>
            </a:extLst>
          </p:cNvPr>
          <p:cNvPicPr>
            <a:picLocks noChangeAspect="1"/>
          </p:cNvPicPr>
          <p:nvPr/>
        </p:nvPicPr>
        <p:blipFill>
          <a:blip r:embed="rId3"/>
          <a:stretch>
            <a:fillRect/>
          </a:stretch>
        </p:blipFill>
        <p:spPr>
          <a:xfrm>
            <a:off x="1287635" y="1292055"/>
            <a:ext cx="2868729" cy="494059"/>
          </a:xfrm>
          <a:prstGeom prst="rect">
            <a:avLst/>
          </a:prstGeom>
        </p:spPr>
      </p:pic>
      <p:sp>
        <p:nvSpPr>
          <p:cNvPr id="5" name="TextBox 4">
            <a:extLst>
              <a:ext uri="{FF2B5EF4-FFF2-40B4-BE49-F238E27FC236}">
                <a16:creationId xmlns:a16="http://schemas.microsoft.com/office/drawing/2014/main" id="{14B1DA86-8835-41CB-B3CE-39915DB88C0D}"/>
              </a:ext>
            </a:extLst>
          </p:cNvPr>
          <p:cNvSpPr txBox="1"/>
          <p:nvPr/>
        </p:nvSpPr>
        <p:spPr>
          <a:xfrm>
            <a:off x="1287635" y="984278"/>
            <a:ext cx="1859955"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B9D32F94-8269-489B-8024-B9280911D704}"/>
              </a:ext>
            </a:extLst>
          </p:cNvPr>
          <p:cNvPicPr>
            <a:picLocks noChangeAspect="1"/>
          </p:cNvPicPr>
          <p:nvPr/>
        </p:nvPicPr>
        <p:blipFill>
          <a:blip r:embed="rId4"/>
          <a:stretch>
            <a:fillRect/>
          </a:stretch>
        </p:blipFill>
        <p:spPr>
          <a:xfrm>
            <a:off x="1287635" y="2208096"/>
            <a:ext cx="3124505" cy="779054"/>
          </a:xfrm>
          <a:prstGeom prst="rect">
            <a:avLst/>
          </a:prstGeom>
        </p:spPr>
      </p:pic>
      <p:sp>
        <p:nvSpPr>
          <p:cNvPr id="7" name="TextBox 6">
            <a:extLst>
              <a:ext uri="{FF2B5EF4-FFF2-40B4-BE49-F238E27FC236}">
                <a16:creationId xmlns:a16="http://schemas.microsoft.com/office/drawing/2014/main" id="{53C778C2-9615-4E7D-BC9F-A103FD1E6DF2}"/>
              </a:ext>
            </a:extLst>
          </p:cNvPr>
          <p:cNvSpPr txBox="1"/>
          <p:nvPr/>
        </p:nvSpPr>
        <p:spPr>
          <a:xfrm>
            <a:off x="1287635" y="1900319"/>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B7D7AF0F-1121-4879-882D-23582E5C8DCE}"/>
              </a:ext>
            </a:extLst>
          </p:cNvPr>
          <p:cNvPicPr>
            <a:picLocks noChangeAspect="1"/>
          </p:cNvPicPr>
          <p:nvPr/>
        </p:nvPicPr>
        <p:blipFill>
          <a:blip r:embed="rId5"/>
          <a:stretch>
            <a:fillRect/>
          </a:stretch>
        </p:blipFill>
        <p:spPr>
          <a:xfrm>
            <a:off x="1287635" y="3352710"/>
            <a:ext cx="4449136" cy="1020767"/>
          </a:xfrm>
          <a:prstGeom prst="rect">
            <a:avLst/>
          </a:prstGeom>
        </p:spPr>
      </p:pic>
      <p:sp>
        <p:nvSpPr>
          <p:cNvPr id="9" name="TextBox 8">
            <a:extLst>
              <a:ext uri="{FF2B5EF4-FFF2-40B4-BE49-F238E27FC236}">
                <a16:creationId xmlns:a16="http://schemas.microsoft.com/office/drawing/2014/main" id="{A7CD5FDF-FCA1-471F-AE17-0EA39DCD4399}"/>
              </a:ext>
            </a:extLst>
          </p:cNvPr>
          <p:cNvSpPr txBox="1"/>
          <p:nvPr/>
        </p:nvSpPr>
        <p:spPr>
          <a:xfrm>
            <a:off x="1287635" y="3056029"/>
            <a:ext cx="4993942" cy="307777"/>
          </a:xfrm>
          <a:prstGeom prst="rect">
            <a:avLst/>
          </a:prstGeom>
          <a:noFill/>
        </p:spPr>
        <p:txBody>
          <a:bodyPr wrap="square" rtlCol="0">
            <a:spAutoFit/>
          </a:bodyPr>
          <a:lstStyle/>
          <a:p>
            <a:r>
              <a:rPr lang="en-US" dirty="0">
                <a:solidFill>
                  <a:schemeClr val="bg1"/>
                </a:solidFill>
              </a:rPr>
              <a:t>Define handler function, LED output, and Bot response</a:t>
            </a:r>
          </a:p>
        </p:txBody>
      </p:sp>
      <p:sp>
        <p:nvSpPr>
          <p:cNvPr id="10" name="TextBox 9">
            <a:extLst>
              <a:ext uri="{FF2B5EF4-FFF2-40B4-BE49-F238E27FC236}">
                <a16:creationId xmlns:a16="http://schemas.microsoft.com/office/drawing/2014/main" id="{9CB695B2-A375-47D2-AED8-F4C954F5034D}"/>
              </a:ext>
            </a:extLst>
          </p:cNvPr>
          <p:cNvSpPr txBox="1"/>
          <p:nvPr/>
        </p:nvSpPr>
        <p:spPr>
          <a:xfrm>
            <a:off x="4572000" y="979049"/>
            <a:ext cx="4687099" cy="1415772"/>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sz="1100" dirty="0">
                <a:solidFill>
                  <a:schemeClr val="bg1"/>
                </a:solidFill>
                <a:latin typeface="Modern No. 20" panose="02070704070505020303" pitchFamily="18" charset="0"/>
                <a:cs typeface="Aldhabi" panose="01000000000000000000" pitchFamily="2" charset="-78"/>
              </a:rPr>
              <a:t>- Git clone https://github.com/adafruit/Adafruit_Python_DHT.git</a:t>
            </a:r>
          </a:p>
          <a:p>
            <a:r>
              <a:rPr lang="en-US" sz="1100" dirty="0">
                <a:solidFill>
                  <a:schemeClr val="bg1"/>
                </a:solidFill>
                <a:latin typeface="Modern No. 20" panose="02070704070505020303" pitchFamily="18" charset="0"/>
                <a:cs typeface="Aldhabi" panose="01000000000000000000" pitchFamily="2" charset="-78"/>
              </a:rPr>
              <a:t>- cd Adafruit_Python_DHT</a:t>
            </a:r>
          </a:p>
          <a:p>
            <a:r>
              <a:rPr lang="en-US" sz="1100" dirty="0">
                <a:solidFill>
                  <a:schemeClr val="bg1"/>
                </a:solidFill>
                <a:latin typeface="Modern No. 20" panose="02070704070505020303" pitchFamily="18" charset="0"/>
                <a:cs typeface="Aldhabi" panose="01000000000000000000" pitchFamily="2" charset="-78"/>
              </a:rPr>
              <a:t>- sudo apt-get install build-essential python-dev python-</a:t>
            </a:r>
            <a:r>
              <a:rPr lang="en-US" sz="1100" dirty="0" err="1">
                <a:solidFill>
                  <a:schemeClr val="bg1"/>
                </a:solidFill>
                <a:latin typeface="Modern No. 20" panose="02070704070505020303" pitchFamily="18" charset="0"/>
                <a:cs typeface="Aldhabi" panose="01000000000000000000" pitchFamily="2" charset="-78"/>
              </a:rPr>
              <a:t>openssl</a:t>
            </a:r>
            <a:endParaRPr lang="en-US" sz="1100" dirty="0">
              <a:solidFill>
                <a:schemeClr val="bg1"/>
              </a:solidFill>
              <a:latin typeface="Modern No. 20" panose="02070704070505020303" pitchFamily="18" charset="0"/>
              <a:cs typeface="Aldhabi" panose="01000000000000000000" pitchFamily="2" charset="-78"/>
            </a:endParaRPr>
          </a:p>
          <a:p>
            <a:r>
              <a:rPr lang="en-US" sz="1100" dirty="0">
                <a:solidFill>
                  <a:schemeClr val="bg1"/>
                </a:solidFill>
                <a:latin typeface="Modern No. 20" panose="02070704070505020303" pitchFamily="18" charset="0"/>
                <a:cs typeface="Aldhabi" panose="01000000000000000000" pitchFamily="2" charset="-78"/>
              </a:rPr>
              <a:t>- sudo python setup.py install</a:t>
            </a:r>
          </a:p>
          <a:p>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2191775" y="425710"/>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3600" b="1" dirty="0">
                <a:solidFill>
                  <a:srgbClr val="FFFFFF"/>
                </a:solidFill>
                <a:latin typeface="Calibri"/>
                <a:ea typeface="Calibri"/>
                <a:cs typeface="Calibri"/>
                <a:sym typeface="Calibri"/>
              </a:rPr>
              <a:t>Circuit Diagram for DHT</a:t>
            </a:r>
            <a:endParaRPr sz="26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33EE7FC-CC98-41EC-B933-73CD42108DF2}"/>
              </a:ext>
            </a:extLst>
          </p:cNvPr>
          <p:cNvPicPr>
            <a:picLocks noChangeAspect="1"/>
          </p:cNvPicPr>
          <p:nvPr/>
        </p:nvPicPr>
        <p:blipFill>
          <a:blip r:embed="rId3"/>
          <a:stretch>
            <a:fillRect/>
          </a:stretch>
        </p:blipFill>
        <p:spPr>
          <a:xfrm>
            <a:off x="1458829" y="951910"/>
            <a:ext cx="6180372" cy="4160642"/>
          </a:xfrm>
          <a:prstGeom prst="rect">
            <a:avLst/>
          </a:prstGeom>
        </p:spPr>
      </p:pic>
    </p:spTree>
    <p:extLst>
      <p:ext uri="{BB962C8B-B14F-4D97-AF65-F5344CB8AC3E}">
        <p14:creationId xmlns:p14="http://schemas.microsoft.com/office/powerpoint/2010/main" val="359519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 camera</a:t>
            </a:r>
            <a:endParaRPr lang="en" dirty="0">
              <a:solidFill>
                <a:schemeClr val="bg1"/>
              </a:solidFill>
            </a:endParaRPr>
          </a:p>
        </p:txBody>
      </p:sp>
      <p:pic>
        <p:nvPicPr>
          <p:cNvPr id="5122" name="Picture 2" descr="Related image">
            <a:extLst>
              <a:ext uri="{FF2B5EF4-FFF2-40B4-BE49-F238E27FC236}">
                <a16:creationId xmlns:a16="http://schemas.microsoft.com/office/drawing/2014/main" id="{84EDFA6E-5181-4E43-A0EF-E7710D102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7" t="20674" r="16649" b="20661"/>
          <a:stretch/>
        </p:blipFill>
        <p:spPr bwMode="auto">
          <a:xfrm>
            <a:off x="4857382" y="1228979"/>
            <a:ext cx="3453561" cy="30174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4A7AA4-239C-4355-9903-7B521797CAF8}"/>
              </a:ext>
            </a:extLst>
          </p:cNvPr>
          <p:cNvSpPr txBox="1"/>
          <p:nvPr/>
        </p:nvSpPr>
        <p:spPr>
          <a:xfrm>
            <a:off x="541020" y="1228979"/>
            <a:ext cx="4316362" cy="2031325"/>
          </a:xfrm>
          <a:prstGeom prst="rect">
            <a:avLst/>
          </a:prstGeom>
          <a:noFill/>
        </p:spPr>
        <p:txBody>
          <a:bodyPr wrap="square" rtlCol="0">
            <a:spAutoFit/>
          </a:bodyPr>
          <a:lstStyle/>
          <a:p>
            <a:pPr fontAlgn="base">
              <a:lnSpc>
                <a:spcPct val="150000"/>
              </a:lnSpc>
            </a:pPr>
            <a:r>
              <a:rPr lang="en-US" dirty="0">
                <a:solidFill>
                  <a:schemeClr val="bg1"/>
                </a:solidFill>
              </a:rPr>
              <a:t>Raspberry Pi Camera, supports Raspberry Pi Zero V1.3 ONLY</a:t>
            </a:r>
          </a:p>
          <a:p>
            <a:pPr marL="285750" indent="-285750" fontAlgn="base">
              <a:lnSpc>
                <a:spcPct val="150000"/>
              </a:lnSpc>
              <a:buFont typeface="Arial" panose="020B0604020202020204" pitchFamily="34" charset="0"/>
              <a:buChar char="•"/>
            </a:pPr>
            <a:r>
              <a:rPr lang="en-US" dirty="0">
                <a:solidFill>
                  <a:schemeClr val="bg1"/>
                </a:solidFill>
              </a:rPr>
              <a:t>5 megapixel resolution</a:t>
            </a:r>
          </a:p>
          <a:p>
            <a:pPr marL="285750" lvl="1" indent="-285750" fontAlgn="base">
              <a:lnSpc>
                <a:spcPct val="150000"/>
              </a:lnSpc>
              <a:buFont typeface="Arial" panose="020B0604020202020204" pitchFamily="34" charset="0"/>
              <a:buChar char="•"/>
            </a:pPr>
            <a:r>
              <a:rPr lang="en-US" dirty="0">
                <a:solidFill>
                  <a:schemeClr val="bg1"/>
                </a:solidFill>
              </a:rPr>
              <a:t>Sensor best resolution : 1080p</a:t>
            </a:r>
          </a:p>
          <a:p>
            <a:pPr marL="285750" indent="-285750" fontAlgn="base">
              <a:lnSpc>
                <a:spcPct val="150000"/>
              </a:lnSpc>
              <a:buFont typeface="Arial" panose="020B0604020202020204" pitchFamily="34" charset="0"/>
              <a:buChar char="•"/>
            </a:pPr>
            <a:r>
              <a:rPr lang="en-US" dirty="0">
                <a:solidFill>
                  <a:schemeClr val="bg1"/>
                </a:solidFill>
              </a:rPr>
              <a:t>Video record</a:t>
            </a:r>
          </a:p>
          <a:p>
            <a:pPr marL="285750" indent="-285750" fontAlgn="base">
              <a:lnSpc>
                <a:spcPct val="150000"/>
              </a:lnSpc>
              <a:buFont typeface="Arial" panose="020B0604020202020204" pitchFamily="34" charset="0"/>
              <a:buChar char="•"/>
            </a:pPr>
            <a:r>
              <a:rPr lang="en-US" dirty="0">
                <a:solidFill>
                  <a:schemeClr val="bg1"/>
                </a:solidFill>
              </a:rPr>
              <a:t>Takes images</a:t>
            </a:r>
          </a:p>
        </p:txBody>
      </p:sp>
    </p:spTree>
    <p:extLst>
      <p:ext uri="{BB962C8B-B14F-4D97-AF65-F5344CB8AC3E}">
        <p14:creationId xmlns:p14="http://schemas.microsoft.com/office/powerpoint/2010/main" val="93440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marL="0" lvl="0" indent="-69850" rtl="0">
              <a:lnSpc>
                <a:spcPct val="90000"/>
              </a:lnSpc>
              <a:spcBef>
                <a:spcPts val="0"/>
              </a:spcBef>
              <a:buClr>
                <a:srgbClr val="000000"/>
              </a:buClr>
              <a:buSzPts val="1100"/>
              <a:buFont typeface="Arial"/>
              <a:buNone/>
            </a:pPr>
            <a:r>
              <a:rPr lang="en-US" sz="2600" b="1" dirty="0">
                <a:solidFill>
                  <a:srgbClr val="FFFFFF"/>
                </a:solidFill>
                <a:latin typeface="Calibri"/>
                <a:ea typeface="Calibri"/>
                <a:cs typeface="Calibri"/>
                <a:sym typeface="Calibri"/>
              </a:rPr>
              <a:t>Capturing a picture with PiCamera</a:t>
            </a:r>
            <a:endParaRPr sz="26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2839243-B663-4E50-862D-461284C5C1F9}"/>
              </a:ext>
            </a:extLst>
          </p:cNvPr>
          <p:cNvPicPr>
            <a:picLocks noChangeAspect="1"/>
          </p:cNvPicPr>
          <p:nvPr/>
        </p:nvPicPr>
        <p:blipFill rotWithShape="1">
          <a:blip r:embed="rId3"/>
          <a:srcRect b="24085"/>
          <a:stretch/>
        </p:blipFill>
        <p:spPr>
          <a:xfrm>
            <a:off x="1230087" y="1187487"/>
            <a:ext cx="2644924" cy="307777"/>
          </a:xfrm>
          <a:prstGeom prst="rect">
            <a:avLst/>
          </a:prstGeom>
        </p:spPr>
      </p:pic>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7" name="TextBox 6">
            <a:extLst>
              <a:ext uri="{FF2B5EF4-FFF2-40B4-BE49-F238E27FC236}">
                <a16:creationId xmlns:a16="http://schemas.microsoft.com/office/drawing/2014/main" id="{BCEE3804-4128-4A52-95EC-9951DDCD39F9}"/>
              </a:ext>
            </a:extLst>
          </p:cNvPr>
          <p:cNvSpPr txBox="1"/>
          <p:nvPr/>
        </p:nvSpPr>
        <p:spPr>
          <a:xfrm>
            <a:off x="1230085" y="1570386"/>
            <a:ext cx="3917411" cy="307777"/>
          </a:xfrm>
          <a:prstGeom prst="rect">
            <a:avLst/>
          </a:prstGeom>
          <a:noFill/>
        </p:spPr>
        <p:txBody>
          <a:bodyPr wrap="square" rtlCol="0">
            <a:spAutoFit/>
          </a:bodyPr>
          <a:lstStyle/>
          <a:p>
            <a:r>
              <a:rPr lang="en-US" dirty="0">
                <a:solidFill>
                  <a:schemeClr val="bg1"/>
                </a:solidFill>
              </a:rPr>
              <a:t>Define message handler</a:t>
            </a:r>
          </a:p>
        </p:txBody>
      </p:sp>
      <p:sp>
        <p:nvSpPr>
          <p:cNvPr id="9" name="TextBox 8">
            <a:extLst>
              <a:ext uri="{FF2B5EF4-FFF2-40B4-BE49-F238E27FC236}">
                <a16:creationId xmlns:a16="http://schemas.microsoft.com/office/drawing/2014/main" id="{E898EE5B-8366-4423-9DAD-F10E37C8C0AE}"/>
              </a:ext>
            </a:extLst>
          </p:cNvPr>
          <p:cNvSpPr txBox="1"/>
          <p:nvPr/>
        </p:nvSpPr>
        <p:spPr>
          <a:xfrm>
            <a:off x="1230086" y="2297664"/>
            <a:ext cx="3005282" cy="307777"/>
          </a:xfrm>
          <a:prstGeom prst="rect">
            <a:avLst/>
          </a:prstGeom>
          <a:noFill/>
        </p:spPr>
        <p:txBody>
          <a:bodyPr wrap="square" rtlCol="0">
            <a:spAutoFit/>
          </a:bodyPr>
          <a:lstStyle/>
          <a:p>
            <a:r>
              <a:rPr lang="en-US" dirty="0">
                <a:solidFill>
                  <a:schemeClr val="bg1"/>
                </a:solidFill>
              </a:rPr>
              <a:t>Define command and Bot response</a:t>
            </a:r>
          </a:p>
        </p:txBody>
      </p:sp>
      <p:sp>
        <p:nvSpPr>
          <p:cNvPr id="6" name="Rectangle 5">
            <a:extLst>
              <a:ext uri="{FF2B5EF4-FFF2-40B4-BE49-F238E27FC236}">
                <a16:creationId xmlns:a16="http://schemas.microsoft.com/office/drawing/2014/main" id="{FC5A0CDA-0821-42E9-98D1-8E5FA1050EF4}"/>
              </a:ext>
            </a:extLst>
          </p:cNvPr>
          <p:cNvSpPr/>
          <p:nvPr/>
        </p:nvSpPr>
        <p:spPr>
          <a:xfrm>
            <a:off x="4754821" y="979049"/>
            <a:ext cx="2430474" cy="692497"/>
          </a:xfrm>
          <a:prstGeom prst="rect">
            <a:avLst/>
          </a:prstGeom>
        </p:spPr>
        <p:txBody>
          <a:bodyPr wrap="none">
            <a:spAutoFit/>
          </a:bodyPr>
          <a:lstStyle/>
          <a:p>
            <a:r>
              <a:rPr lang="en-US" dirty="0">
                <a:solidFill>
                  <a:schemeClr val="bg1"/>
                </a:solidFill>
                <a:cs typeface="Aldhabi" panose="01000000000000000000" pitchFamily="2" charset="-78"/>
              </a:rPr>
              <a:t>Install necessary packages:</a:t>
            </a:r>
          </a:p>
          <a:p>
            <a:endParaRPr lang="en-US" dirty="0">
              <a:solidFill>
                <a:schemeClr val="bg1"/>
              </a:solidFill>
            </a:endParaRPr>
          </a:p>
          <a:p>
            <a:pPr marL="171450" indent="-171450">
              <a:buFontTx/>
              <a:buChar char="-"/>
            </a:pPr>
            <a:r>
              <a:rPr lang="en-US" sz="1100" dirty="0">
                <a:solidFill>
                  <a:schemeClr val="bg1"/>
                </a:solidFill>
                <a:latin typeface="Modern No. 20" panose="02070704070505020303" pitchFamily="18" charset="0"/>
                <a:cs typeface="Aldhabi" panose="01000000000000000000" pitchFamily="2" charset="-78"/>
              </a:rPr>
              <a:t>sudo apt-get install python-</a:t>
            </a:r>
            <a:r>
              <a:rPr lang="en-US" sz="1100" dirty="0" err="1">
                <a:solidFill>
                  <a:schemeClr val="bg1"/>
                </a:solidFill>
                <a:latin typeface="Modern No. 20" panose="02070704070505020303" pitchFamily="18" charset="0"/>
                <a:cs typeface="Aldhabi" panose="01000000000000000000" pitchFamily="2" charset="-78"/>
              </a:rPr>
              <a:t>picamera</a:t>
            </a:r>
            <a:endParaRPr lang="en-US" sz="1100" dirty="0">
              <a:solidFill>
                <a:schemeClr val="bg1"/>
              </a:solidFill>
              <a:latin typeface="Modern No. 20" panose="02070704070505020303" pitchFamily="18" charset="0"/>
              <a:cs typeface="Aldhabi" panose="01000000000000000000" pitchFamily="2" charset="-78"/>
            </a:endParaRPr>
          </a:p>
        </p:txBody>
      </p:sp>
      <p:pic>
        <p:nvPicPr>
          <p:cNvPr id="8" name="Picture 7">
            <a:extLst>
              <a:ext uri="{FF2B5EF4-FFF2-40B4-BE49-F238E27FC236}">
                <a16:creationId xmlns:a16="http://schemas.microsoft.com/office/drawing/2014/main" id="{712CB27B-4A38-4680-85D0-A4AAE649E481}"/>
              </a:ext>
            </a:extLst>
          </p:cNvPr>
          <p:cNvPicPr>
            <a:picLocks noChangeAspect="1"/>
          </p:cNvPicPr>
          <p:nvPr/>
        </p:nvPicPr>
        <p:blipFill>
          <a:blip r:embed="rId4"/>
          <a:stretch>
            <a:fillRect/>
          </a:stretch>
        </p:blipFill>
        <p:spPr>
          <a:xfrm>
            <a:off x="1210358" y="1853239"/>
            <a:ext cx="2644924" cy="349330"/>
          </a:xfrm>
          <a:prstGeom prst="rect">
            <a:avLst/>
          </a:prstGeom>
        </p:spPr>
      </p:pic>
      <p:pic>
        <p:nvPicPr>
          <p:cNvPr id="10" name="Picture 9">
            <a:extLst>
              <a:ext uri="{FF2B5EF4-FFF2-40B4-BE49-F238E27FC236}">
                <a16:creationId xmlns:a16="http://schemas.microsoft.com/office/drawing/2014/main" id="{ECE0C162-E869-48B7-8B31-ACA5219B5D05}"/>
              </a:ext>
            </a:extLst>
          </p:cNvPr>
          <p:cNvPicPr>
            <a:picLocks noChangeAspect="1"/>
          </p:cNvPicPr>
          <p:nvPr/>
        </p:nvPicPr>
        <p:blipFill>
          <a:blip r:embed="rId5"/>
          <a:stretch>
            <a:fillRect/>
          </a:stretch>
        </p:blipFill>
        <p:spPr>
          <a:xfrm>
            <a:off x="1210358" y="2596943"/>
            <a:ext cx="3361642" cy="781616"/>
          </a:xfrm>
          <a:prstGeom prst="rect">
            <a:avLst/>
          </a:prstGeom>
        </p:spPr>
      </p:pic>
    </p:spTree>
    <p:extLst>
      <p:ext uri="{BB962C8B-B14F-4D97-AF65-F5344CB8AC3E}">
        <p14:creationId xmlns:p14="http://schemas.microsoft.com/office/powerpoint/2010/main" val="1277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205979"/>
            <a:ext cx="8229600" cy="618638"/>
          </a:xfrm>
          <a:prstGeom prst="rect">
            <a:avLst/>
          </a:prstGeom>
          <a:noFill/>
          <a:ln>
            <a:noFill/>
          </a:ln>
        </p:spPr>
        <p:txBody>
          <a:bodyPr wrap="square" lIns="91425" tIns="91425" rIns="91425" bIns="91425" anchor="ctr" anchorCtr="0">
            <a:noAutofit/>
          </a:bodyPr>
          <a:lstStyle/>
          <a:p>
            <a:pPr marL="0" marR="0" lvl="0" indent="-20320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FFFFFF"/>
                </a:solidFill>
                <a:latin typeface="Calibri"/>
                <a:ea typeface="Calibri"/>
                <a:cs typeface="Calibri"/>
                <a:sym typeface="Calibri"/>
              </a:rPr>
              <a:t>Introduction</a:t>
            </a:r>
          </a:p>
        </p:txBody>
      </p:sp>
      <p:sp>
        <p:nvSpPr>
          <p:cNvPr id="158" name="Shape 158"/>
          <p:cNvSpPr txBox="1">
            <a:spLocks noGrp="1"/>
          </p:cNvSpPr>
          <p:nvPr>
            <p:ph type="body" idx="1"/>
          </p:nvPr>
        </p:nvSpPr>
        <p:spPr>
          <a:xfrm>
            <a:off x="346287" y="995326"/>
            <a:ext cx="8229600" cy="3388932"/>
          </a:xfrm>
          <a:prstGeom prst="rect">
            <a:avLst/>
          </a:prstGeom>
          <a:noFill/>
          <a:ln>
            <a:noFill/>
          </a:ln>
        </p:spPr>
        <p:txBody>
          <a:bodyPr wrap="square" lIns="91425" tIns="91425" rIns="91425" bIns="91425" anchor="t" anchorCtr="0">
            <a:noAutofit/>
          </a:bodyPr>
          <a:lstStyle/>
          <a:p>
            <a:pPr marL="0" marR="0" lvl="0" indent="-101600" algn="l" rtl="0">
              <a:lnSpc>
                <a:spcPct val="150000"/>
              </a:lnSpc>
              <a:spcBef>
                <a:spcPts val="0"/>
              </a:spcBef>
              <a:spcAft>
                <a:spcPts val="0"/>
              </a:spcAft>
              <a:buClr>
                <a:srgbClr val="FFFFFF"/>
              </a:buClr>
              <a:buSzPts val="1600"/>
              <a:buFont typeface="Arial"/>
              <a:buNone/>
            </a:pPr>
            <a:endParaRPr/>
          </a:p>
          <a:p>
            <a:pPr marL="114300" marR="0" lvl="0" indent="-101600" algn="l" rtl="0">
              <a:lnSpc>
                <a:spcPct val="150000"/>
              </a:lnSpc>
              <a:spcBef>
                <a:spcPts val="0"/>
              </a:spcBef>
              <a:spcAft>
                <a:spcPts val="0"/>
              </a:spcAft>
              <a:buClr>
                <a:srgbClr val="FFFFFF"/>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59" name="Shape 159"/>
          <p:cNvSpPr txBox="1"/>
          <p:nvPr/>
        </p:nvSpPr>
        <p:spPr>
          <a:xfrm>
            <a:off x="198100" y="1072425"/>
            <a:ext cx="8715900" cy="3189900"/>
          </a:xfrm>
          <a:prstGeom prst="rect">
            <a:avLst/>
          </a:prstGeom>
          <a:noFill/>
          <a:ln>
            <a:noFill/>
          </a:ln>
        </p:spPr>
        <p:txBody>
          <a:bodyPr wrap="square" lIns="91425" tIns="91425" rIns="91425" bIns="91425" anchor="t" anchorCtr="0">
            <a:noAutofit/>
          </a:bodyPr>
          <a:lstStyle/>
          <a:p>
            <a:pPr marL="0" lvl="0" indent="0">
              <a:spcBef>
                <a:spcPts val="0"/>
              </a:spcBef>
              <a:buNone/>
            </a:pPr>
            <a:r>
              <a:rPr lang="en-US" sz="2000" dirty="0">
                <a:solidFill>
                  <a:schemeClr val="bg1"/>
                </a:solidFill>
                <a:latin typeface="Calibri"/>
                <a:ea typeface="Calibri"/>
                <a:cs typeface="Calibri"/>
                <a:sym typeface="Calibri"/>
              </a:rPr>
              <a:t>OBJECTIVE: Create a simple chatbot to control a set of sensors from your phone.  </a:t>
            </a:r>
          </a:p>
          <a:p>
            <a:pPr marL="0" lvl="0" indent="0">
              <a:spcBef>
                <a:spcPts val="0"/>
              </a:spcBef>
              <a:buNone/>
            </a:pPr>
            <a:endParaRPr sz="2000" dirty="0">
              <a:solidFill>
                <a:schemeClr val="bg1"/>
              </a:solidFill>
              <a:latin typeface="Calibri"/>
              <a:ea typeface="Calibri"/>
              <a:cs typeface="Calibri"/>
              <a:sym typeface="Calibri"/>
            </a:endParaRPr>
          </a:p>
          <a:p>
            <a:pPr lvl="0"/>
            <a:r>
              <a:rPr lang="en-US" dirty="0">
                <a:solidFill>
                  <a:schemeClr val="bg1"/>
                </a:solidFill>
              </a:rPr>
              <a:t>A chatbot is a service, powered by rules and sometimes artificial intelligence, that you interact with via a chat interface. The service could be any number of things, ranging from functional to fun, and it could live in any major chat product (Facebook Messenger, Slack, Telegram, Text Messages, etc.). Fun fact- One of the first bot that were created and tested was Eliza and dates all the way to the 1960's.</a:t>
            </a:r>
            <a:endParaRPr sz="2000" dirty="0">
              <a:solidFill>
                <a:schemeClr val="bg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Liquid Crystal Display</a:t>
            </a:r>
            <a:endParaRPr lang="en" dirty="0">
              <a:solidFill>
                <a:schemeClr val="bg1"/>
              </a:solidFill>
            </a:endParaRPr>
          </a:p>
        </p:txBody>
      </p:sp>
      <p:pic>
        <p:nvPicPr>
          <p:cNvPr id="1026" name="Picture 2" descr="Image result for lcd gif">
            <a:extLst>
              <a:ext uri="{FF2B5EF4-FFF2-40B4-BE49-F238E27FC236}">
                <a16:creationId xmlns:a16="http://schemas.microsoft.com/office/drawing/2014/main" id="{7971B1F3-1CA4-43A7-B882-224F66FF143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0183" y="1554489"/>
            <a:ext cx="6271515" cy="228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37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Servo motor</a:t>
            </a:r>
            <a:endParaRPr lang="en" dirty="0">
              <a:solidFill>
                <a:schemeClr val="bg1"/>
              </a:solidFill>
            </a:endParaRPr>
          </a:p>
        </p:txBody>
      </p:sp>
      <p:pic>
        <p:nvPicPr>
          <p:cNvPr id="2050" name="Picture 2" descr="Related image">
            <a:extLst>
              <a:ext uri="{FF2B5EF4-FFF2-40B4-BE49-F238E27FC236}">
                <a16:creationId xmlns:a16="http://schemas.microsoft.com/office/drawing/2014/main" id="{E4FB2401-8CA0-4E68-A078-3FEE172007D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12136" y="1063379"/>
            <a:ext cx="2066846" cy="25907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7FF5B-91F9-4F5B-B0AD-3A7438BC7302}"/>
              </a:ext>
            </a:extLst>
          </p:cNvPr>
          <p:cNvSpPr txBox="1"/>
          <p:nvPr/>
        </p:nvSpPr>
        <p:spPr>
          <a:xfrm>
            <a:off x="755702" y="1171339"/>
            <a:ext cx="5221905"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Push or rotate an object with great precision</a:t>
            </a:r>
          </a:p>
          <a:p>
            <a:pPr marL="285750" indent="-285750">
              <a:lnSpc>
                <a:spcPct val="150000"/>
              </a:lnSpc>
              <a:buFont typeface="Arial" panose="020B0604020202020204" pitchFamily="34" charset="0"/>
              <a:buChar char="•"/>
            </a:pPr>
            <a:r>
              <a:rPr lang="en-US" kern="1200" dirty="0">
                <a:solidFill>
                  <a:schemeClr val="bg1"/>
                </a:solidFill>
              </a:rPr>
              <a:t>PWM (Pulse width modulation)</a:t>
            </a:r>
          </a:p>
          <a:p>
            <a:pPr marL="285750" indent="-285750">
              <a:lnSpc>
                <a:spcPct val="150000"/>
              </a:lnSpc>
              <a:buFont typeface="Arial" panose="020B0604020202020204" pitchFamily="34" charset="0"/>
              <a:buChar char="•"/>
            </a:pPr>
            <a:r>
              <a:rPr lang="en-US" kern="1200" dirty="0">
                <a:solidFill>
                  <a:schemeClr val="bg1"/>
                </a:solidFill>
              </a:rPr>
              <a:t>Speed vs torque control</a:t>
            </a:r>
          </a:p>
          <a:p>
            <a:pPr marL="285750" indent="-285750">
              <a:lnSpc>
                <a:spcPct val="150000"/>
              </a:lnSpc>
              <a:buFont typeface="Arial" panose="020B0604020202020204" pitchFamily="34" charset="0"/>
              <a:buChar char="•"/>
            </a:pPr>
            <a:r>
              <a:rPr lang="en-US" dirty="0">
                <a:solidFill>
                  <a:schemeClr val="bg1"/>
                </a:solidFill>
              </a:rPr>
              <a:t>Fast, high torque, accurate rotation within a limited angle,</a:t>
            </a:r>
          </a:p>
          <a:p>
            <a:pPr marL="285750" indent="-285750">
              <a:lnSpc>
                <a:spcPct val="150000"/>
              </a:lnSpc>
              <a:buFont typeface="Arial" panose="020B0604020202020204" pitchFamily="34" charset="0"/>
              <a:buChar char="•"/>
            </a:pPr>
            <a:r>
              <a:rPr lang="en-US" dirty="0">
                <a:solidFill>
                  <a:schemeClr val="bg1"/>
                </a:solidFill>
              </a:rPr>
              <a:t>Suited for </a:t>
            </a:r>
            <a:r>
              <a:rPr lang="en-US" kern="1200" dirty="0">
                <a:solidFill>
                  <a:schemeClr val="bg1"/>
                </a:solidFill>
              </a:rPr>
              <a:t>toy car, RC helicopters and planes, Robotics, Machine, </a:t>
            </a:r>
            <a:r>
              <a:rPr lang="en-US" dirty="0">
                <a:solidFill>
                  <a:schemeClr val="bg1"/>
                </a:solidFill>
              </a:rPr>
              <a:t>etc.</a:t>
            </a:r>
            <a:r>
              <a:rPr lang="en-US" dirty="0"/>
              <a:t>.</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15766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Potentiometer</a:t>
            </a:r>
            <a:endParaRPr lang="en" dirty="0">
              <a:solidFill>
                <a:schemeClr val="bg1"/>
              </a:solidFill>
            </a:endParaRPr>
          </a:p>
        </p:txBody>
      </p:sp>
      <p:pic>
        <p:nvPicPr>
          <p:cNvPr id="3074" name="Picture 2" descr="Image result for potentiometer gif">
            <a:extLst>
              <a:ext uri="{FF2B5EF4-FFF2-40B4-BE49-F238E27FC236}">
                <a16:creationId xmlns:a16="http://schemas.microsoft.com/office/drawing/2014/main" id="{815B676C-A1B1-4566-9B3A-13568E4718D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45150" y="1309688"/>
            <a:ext cx="6400800" cy="285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33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marL="0" lvl="0" indent="-69850" rtl="0">
              <a:lnSpc>
                <a:spcPct val="90000"/>
              </a:lnSpc>
              <a:spcBef>
                <a:spcPts val="0"/>
              </a:spcBef>
              <a:buClr>
                <a:srgbClr val="000000"/>
              </a:buClr>
              <a:buSzPts val="1100"/>
              <a:buFont typeface="Arial"/>
              <a:buNone/>
            </a:pPr>
            <a:r>
              <a:rPr lang="en-US" sz="2600" b="1" dirty="0">
                <a:solidFill>
                  <a:srgbClr val="FFFFFF"/>
                </a:solidFill>
                <a:latin typeface="Calibri"/>
                <a:ea typeface="Calibri"/>
                <a:cs typeface="Calibri"/>
                <a:sym typeface="Calibri"/>
              </a:rPr>
              <a:t>Simulating a door security mechanism</a:t>
            </a:r>
            <a:endParaRPr sz="26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2839243-B663-4E50-862D-461284C5C1F9}"/>
              </a:ext>
            </a:extLst>
          </p:cNvPr>
          <p:cNvPicPr>
            <a:picLocks noChangeAspect="1"/>
          </p:cNvPicPr>
          <p:nvPr/>
        </p:nvPicPr>
        <p:blipFill>
          <a:blip r:embed="rId3"/>
          <a:stretch>
            <a:fillRect/>
          </a:stretch>
        </p:blipFill>
        <p:spPr>
          <a:xfrm>
            <a:off x="1230087" y="1187487"/>
            <a:ext cx="2644924" cy="405426"/>
          </a:xfrm>
          <a:prstGeom prst="rect">
            <a:avLst/>
          </a:prstGeom>
        </p:spPr>
      </p:pic>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11C2BF78-A21E-42D9-9D7C-4C2EC483E8B1}"/>
              </a:ext>
            </a:extLst>
          </p:cNvPr>
          <p:cNvPicPr>
            <a:picLocks noChangeAspect="1"/>
          </p:cNvPicPr>
          <p:nvPr/>
        </p:nvPicPr>
        <p:blipFill>
          <a:blip r:embed="rId4"/>
          <a:stretch>
            <a:fillRect/>
          </a:stretch>
        </p:blipFill>
        <p:spPr>
          <a:xfrm>
            <a:off x="1230086" y="1975871"/>
            <a:ext cx="3060560" cy="723170"/>
          </a:xfrm>
          <a:prstGeom prst="rect">
            <a:avLst/>
          </a:prstGeom>
        </p:spPr>
      </p:pic>
      <p:sp>
        <p:nvSpPr>
          <p:cNvPr id="7" name="TextBox 6">
            <a:extLst>
              <a:ext uri="{FF2B5EF4-FFF2-40B4-BE49-F238E27FC236}">
                <a16:creationId xmlns:a16="http://schemas.microsoft.com/office/drawing/2014/main" id="{BCEE3804-4128-4A52-95EC-9951DDCD39F9}"/>
              </a:ext>
            </a:extLst>
          </p:cNvPr>
          <p:cNvSpPr txBox="1"/>
          <p:nvPr/>
        </p:nvSpPr>
        <p:spPr>
          <a:xfrm>
            <a:off x="1230086" y="1689855"/>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E300B431-E873-47CA-9F63-8190B2FFBCED}"/>
              </a:ext>
            </a:extLst>
          </p:cNvPr>
          <p:cNvPicPr>
            <a:picLocks noChangeAspect="1"/>
          </p:cNvPicPr>
          <p:nvPr/>
        </p:nvPicPr>
        <p:blipFill>
          <a:blip r:embed="rId5"/>
          <a:stretch>
            <a:fillRect/>
          </a:stretch>
        </p:blipFill>
        <p:spPr>
          <a:xfrm>
            <a:off x="1210357" y="2994454"/>
            <a:ext cx="3080289" cy="800875"/>
          </a:xfrm>
          <a:prstGeom prst="rect">
            <a:avLst/>
          </a:prstGeom>
        </p:spPr>
      </p:pic>
      <p:sp>
        <p:nvSpPr>
          <p:cNvPr id="9" name="TextBox 8">
            <a:extLst>
              <a:ext uri="{FF2B5EF4-FFF2-40B4-BE49-F238E27FC236}">
                <a16:creationId xmlns:a16="http://schemas.microsoft.com/office/drawing/2014/main" id="{E898EE5B-8366-4423-9DAD-F10E37C8C0AE}"/>
              </a:ext>
            </a:extLst>
          </p:cNvPr>
          <p:cNvSpPr txBox="1"/>
          <p:nvPr/>
        </p:nvSpPr>
        <p:spPr>
          <a:xfrm>
            <a:off x="1230086" y="2721753"/>
            <a:ext cx="3005282" cy="307777"/>
          </a:xfrm>
          <a:prstGeom prst="rect">
            <a:avLst/>
          </a:prstGeom>
          <a:noFill/>
        </p:spPr>
        <p:txBody>
          <a:bodyPr wrap="square" rtlCol="0">
            <a:spAutoFit/>
          </a:bodyPr>
          <a:lstStyle/>
          <a:p>
            <a:r>
              <a:rPr lang="en-US" dirty="0">
                <a:solidFill>
                  <a:schemeClr val="bg1"/>
                </a:solidFill>
              </a:rPr>
              <a:t>Servo motor</a:t>
            </a:r>
          </a:p>
        </p:txBody>
      </p:sp>
      <p:sp>
        <p:nvSpPr>
          <p:cNvPr id="6" name="Rectangle 5">
            <a:extLst>
              <a:ext uri="{FF2B5EF4-FFF2-40B4-BE49-F238E27FC236}">
                <a16:creationId xmlns:a16="http://schemas.microsoft.com/office/drawing/2014/main" id="{FC5A0CDA-0821-42E9-98D1-8E5FA1050EF4}"/>
              </a:ext>
            </a:extLst>
          </p:cNvPr>
          <p:cNvSpPr/>
          <p:nvPr/>
        </p:nvSpPr>
        <p:spPr>
          <a:xfrm>
            <a:off x="4754821" y="979049"/>
            <a:ext cx="2430474" cy="1031051"/>
          </a:xfrm>
          <a:prstGeom prst="rect">
            <a:avLst/>
          </a:prstGeom>
        </p:spPr>
        <p:txBody>
          <a:bodyPr wrap="none">
            <a:spAutoFit/>
          </a:bodyPr>
          <a:lstStyle/>
          <a:p>
            <a:r>
              <a:rPr lang="en-US" dirty="0">
                <a:solidFill>
                  <a:schemeClr val="bg1"/>
                </a:solidFill>
                <a:cs typeface="Aldhabi" panose="01000000000000000000" pitchFamily="2" charset="-78"/>
              </a:rPr>
              <a:t>Install necessary packages:</a:t>
            </a:r>
          </a:p>
          <a:p>
            <a:endParaRPr lang="en-US" dirty="0">
              <a:solidFill>
                <a:schemeClr val="bg1"/>
              </a:solidFill>
            </a:endParaRPr>
          </a:p>
          <a:p>
            <a:pPr marL="171450" indent="-171450">
              <a:buFontTx/>
              <a:buChar char="-"/>
            </a:pPr>
            <a:r>
              <a:rPr lang="en-US" sz="1100" dirty="0">
                <a:solidFill>
                  <a:schemeClr val="bg1"/>
                </a:solidFill>
                <a:latin typeface="Modern No. 20" panose="02070704070505020303" pitchFamily="18" charset="0"/>
                <a:cs typeface="Aldhabi" panose="01000000000000000000" pitchFamily="2" charset="-78"/>
              </a:rPr>
              <a:t>sudo apt-get install python-</a:t>
            </a:r>
            <a:r>
              <a:rPr lang="en-US" sz="1100" dirty="0" err="1">
                <a:solidFill>
                  <a:schemeClr val="bg1"/>
                </a:solidFill>
                <a:latin typeface="Modern No. 20" panose="02070704070505020303" pitchFamily="18" charset="0"/>
                <a:cs typeface="Aldhabi" panose="01000000000000000000" pitchFamily="2" charset="-78"/>
              </a:rPr>
              <a:t>picamera</a:t>
            </a:r>
            <a:endParaRPr lang="en-US" sz="1100" dirty="0">
              <a:solidFill>
                <a:schemeClr val="bg1"/>
              </a:solidFill>
              <a:latin typeface="Modern No. 20" panose="02070704070505020303" pitchFamily="18" charset="0"/>
              <a:cs typeface="Aldhabi" panose="01000000000000000000" pitchFamily="2" charset="-78"/>
            </a:endParaRPr>
          </a:p>
          <a:p>
            <a:pPr marL="171450" indent="-171450">
              <a:buFontTx/>
              <a:buChar char="-"/>
            </a:pPr>
            <a:r>
              <a:rPr lang="en-US" sz="1100" dirty="0">
                <a:solidFill>
                  <a:schemeClr val="bg1"/>
                </a:solidFill>
                <a:latin typeface="Modern No. 20" panose="02070704070505020303" pitchFamily="18" charset="0"/>
              </a:rPr>
              <a:t>sudo pip install RPLCD</a:t>
            </a:r>
          </a:p>
          <a:p>
            <a:pPr marL="171450" indent="-171450">
              <a:buFontTx/>
              <a:buChar char="-"/>
            </a:pPr>
            <a:endParaRPr lang="en-US" sz="1100" dirty="0">
              <a:solidFill>
                <a:schemeClr val="bg1"/>
              </a:solidFill>
              <a:latin typeface="Modern No. 20" panose="02070704070505020303" pitchFamily="18" charset="0"/>
              <a:cs typeface="Aldhabi" panose="01000000000000000000" pitchFamily="2" charset="-78"/>
            </a:endParaRPr>
          </a:p>
        </p:txBody>
      </p:sp>
    </p:spTree>
    <p:extLst>
      <p:ext uri="{BB962C8B-B14F-4D97-AF65-F5344CB8AC3E}">
        <p14:creationId xmlns:p14="http://schemas.microsoft.com/office/powerpoint/2010/main" val="212280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indent="-69850">
              <a:lnSpc>
                <a:spcPct val="90000"/>
              </a:lnSpc>
              <a:buClr>
                <a:srgbClr val="000000"/>
              </a:buClr>
              <a:buSzPts val="1100"/>
            </a:pPr>
            <a:r>
              <a:rPr lang="en-US" sz="2400" b="1" dirty="0">
                <a:solidFill>
                  <a:srgbClr val="FFFFFF"/>
                </a:solidFill>
                <a:latin typeface="Calibri"/>
                <a:ea typeface="Calibri"/>
                <a:cs typeface="Calibri"/>
                <a:sym typeface="Calibri"/>
              </a:rPr>
              <a:t>Simulating a door security mechanism Cont’d… </a:t>
            </a:r>
            <a:endParaRPr sz="2400" b="1" dirty="0">
              <a:solidFill>
                <a:srgbClr val="FFFFFF"/>
              </a:solidFill>
              <a:latin typeface="Calibri"/>
              <a:ea typeface="Calibri"/>
              <a:cs typeface="Calibri"/>
              <a:sym typeface="Calibri"/>
            </a:endParaRPr>
          </a:p>
        </p:txBody>
      </p:sp>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4850994" cy="307777"/>
          </a:xfrm>
          <a:prstGeom prst="rect">
            <a:avLst/>
          </a:prstGeom>
          <a:noFill/>
        </p:spPr>
        <p:txBody>
          <a:bodyPr wrap="square" rtlCol="0">
            <a:spAutoFit/>
          </a:bodyPr>
          <a:lstStyle/>
          <a:p>
            <a:r>
              <a:rPr lang="en-US" dirty="0">
                <a:solidFill>
                  <a:schemeClr val="bg1"/>
                </a:solidFill>
              </a:rPr>
              <a:t>Define handler function, Servo output, and Bot response</a:t>
            </a:r>
          </a:p>
        </p:txBody>
      </p:sp>
      <p:pic>
        <p:nvPicPr>
          <p:cNvPr id="6" name="Picture 5">
            <a:extLst>
              <a:ext uri="{FF2B5EF4-FFF2-40B4-BE49-F238E27FC236}">
                <a16:creationId xmlns:a16="http://schemas.microsoft.com/office/drawing/2014/main" id="{7FF1F36D-EA7D-458E-AA97-BC2AAF6F4471}"/>
              </a:ext>
            </a:extLst>
          </p:cNvPr>
          <p:cNvPicPr>
            <a:picLocks noChangeAspect="1"/>
          </p:cNvPicPr>
          <p:nvPr/>
        </p:nvPicPr>
        <p:blipFill>
          <a:blip r:embed="rId3"/>
          <a:stretch>
            <a:fillRect/>
          </a:stretch>
        </p:blipFill>
        <p:spPr>
          <a:xfrm>
            <a:off x="1230086" y="1164071"/>
            <a:ext cx="3721180" cy="1721401"/>
          </a:xfrm>
          <a:prstGeom prst="rect">
            <a:avLst/>
          </a:prstGeom>
        </p:spPr>
      </p:pic>
      <p:pic>
        <p:nvPicPr>
          <p:cNvPr id="8" name="Picture 7">
            <a:extLst>
              <a:ext uri="{FF2B5EF4-FFF2-40B4-BE49-F238E27FC236}">
                <a16:creationId xmlns:a16="http://schemas.microsoft.com/office/drawing/2014/main" id="{5215FFD9-431A-4607-B5E5-AA09B41AE88D}"/>
              </a:ext>
            </a:extLst>
          </p:cNvPr>
          <p:cNvPicPr>
            <a:picLocks noChangeAspect="1"/>
          </p:cNvPicPr>
          <p:nvPr/>
        </p:nvPicPr>
        <p:blipFill>
          <a:blip r:embed="rId4"/>
          <a:stretch>
            <a:fillRect/>
          </a:stretch>
        </p:blipFill>
        <p:spPr>
          <a:xfrm>
            <a:off x="1230086" y="3044040"/>
            <a:ext cx="4727125" cy="1598647"/>
          </a:xfrm>
          <a:prstGeom prst="rect">
            <a:avLst/>
          </a:prstGeom>
        </p:spPr>
      </p:pic>
    </p:spTree>
    <p:extLst>
      <p:ext uri="{BB962C8B-B14F-4D97-AF65-F5344CB8AC3E}">
        <p14:creationId xmlns:p14="http://schemas.microsoft.com/office/powerpoint/2010/main" val="2621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1171604" y="432920"/>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2800" b="1" dirty="0">
                <a:solidFill>
                  <a:srgbClr val="FFFFFF"/>
                </a:solidFill>
                <a:latin typeface="Calibri"/>
                <a:ea typeface="Calibri"/>
                <a:cs typeface="Calibri"/>
                <a:sym typeface="Calibri"/>
              </a:rPr>
              <a:t>Circuit Diagram for Door Security Mechanism</a:t>
            </a:r>
            <a:endParaRPr sz="28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4" name="Picture 3" descr="A close up of a device&#10;&#10;Description generated with very high confidence">
            <a:extLst>
              <a:ext uri="{FF2B5EF4-FFF2-40B4-BE49-F238E27FC236}">
                <a16:creationId xmlns:a16="http://schemas.microsoft.com/office/drawing/2014/main" id="{E11BA319-044D-4B2D-99C9-A9F2B4E14C95}"/>
              </a:ext>
            </a:extLst>
          </p:cNvPr>
          <p:cNvPicPr>
            <a:picLocks noChangeAspect="1"/>
          </p:cNvPicPr>
          <p:nvPr/>
        </p:nvPicPr>
        <p:blipFill>
          <a:blip r:embed="rId3"/>
          <a:stretch>
            <a:fillRect/>
          </a:stretch>
        </p:blipFill>
        <p:spPr>
          <a:xfrm>
            <a:off x="1303020" y="719870"/>
            <a:ext cx="6669376" cy="4351832"/>
          </a:xfrm>
          <a:prstGeom prst="rect">
            <a:avLst/>
          </a:prstGeom>
        </p:spPr>
      </p:pic>
    </p:spTree>
    <p:extLst>
      <p:ext uri="{BB962C8B-B14F-4D97-AF65-F5344CB8AC3E}">
        <p14:creationId xmlns:p14="http://schemas.microsoft.com/office/powerpoint/2010/main" val="374225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0"/>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800" b="1" dirty="0">
                <a:solidFill>
                  <a:schemeClr val="bg1"/>
                </a:solidFill>
              </a:rPr>
              <a:t>Implementing the entire system</a:t>
            </a:r>
            <a:endParaRPr lang="en" sz="3800" b="1" dirty="0">
              <a:solidFill>
                <a:schemeClr val="bg1"/>
              </a:solidFill>
            </a:endParaRPr>
          </a:p>
        </p:txBody>
      </p:sp>
      <p:pic>
        <p:nvPicPr>
          <p:cNvPr id="3" name="Picture 2" descr="A close up of a device&#10;&#10;Description generated with high confidence">
            <a:extLst>
              <a:ext uri="{FF2B5EF4-FFF2-40B4-BE49-F238E27FC236}">
                <a16:creationId xmlns:a16="http://schemas.microsoft.com/office/drawing/2014/main" id="{A9D07020-498C-4758-AFD1-70D0A4B1B627}"/>
              </a:ext>
            </a:extLst>
          </p:cNvPr>
          <p:cNvPicPr>
            <a:picLocks noChangeAspect="1"/>
          </p:cNvPicPr>
          <p:nvPr/>
        </p:nvPicPr>
        <p:blipFill>
          <a:blip r:embed="rId3"/>
          <a:stretch>
            <a:fillRect/>
          </a:stretch>
        </p:blipFill>
        <p:spPr>
          <a:xfrm>
            <a:off x="1594217" y="791187"/>
            <a:ext cx="6062246" cy="4196334"/>
          </a:xfrm>
          <a:prstGeom prst="rect">
            <a:avLst/>
          </a:prstGeom>
        </p:spPr>
      </p:pic>
    </p:spTree>
    <p:extLst>
      <p:ext uri="{BB962C8B-B14F-4D97-AF65-F5344CB8AC3E}">
        <p14:creationId xmlns:p14="http://schemas.microsoft.com/office/powerpoint/2010/main" val="2888859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a:solidFill>
                  <a:srgbClr val="FFFFFF"/>
                </a:solidFill>
                <a:latin typeface="Calibri"/>
                <a:ea typeface="Calibri"/>
                <a:cs typeface="Calibri"/>
                <a:sym typeface="Calibri"/>
              </a:rPr>
              <a:t>THANK YOU</a:t>
            </a:r>
          </a:p>
        </p:txBody>
      </p:sp>
      <p:pic>
        <p:nvPicPr>
          <p:cNvPr id="287" name="Shape 287" descr="A screenshot of a cell phone  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88" name="Shape 288"/>
          <p:cNvSpPr txBox="1"/>
          <p:nvPr/>
        </p:nvSpPr>
        <p:spPr>
          <a:xfrm>
            <a:off x="1312077" y="411958"/>
            <a:ext cx="6770700" cy="857400"/>
          </a:xfrm>
          <a:prstGeom prst="rect">
            <a:avLst/>
          </a:prstGeom>
          <a:noFill/>
          <a:ln>
            <a:noFill/>
          </a:ln>
        </p:spPr>
        <p:txBody>
          <a:bodyPr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dirty="0">
                <a:solidFill>
                  <a:srgbClr val="FFFFFF"/>
                </a:solidFill>
                <a:latin typeface="Calibri"/>
                <a:ea typeface="Calibri"/>
                <a:cs typeface="Calibri"/>
                <a:sym typeface="Calibri"/>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2" name="Rectangle 1">
            <a:extLst>
              <a:ext uri="{FF2B5EF4-FFF2-40B4-BE49-F238E27FC236}">
                <a16:creationId xmlns:a16="http://schemas.microsoft.com/office/drawing/2014/main" id="{087C889F-D905-4D32-ABBB-4AD02265BA8B}"/>
              </a:ext>
            </a:extLst>
          </p:cNvPr>
          <p:cNvSpPr/>
          <p:nvPr/>
        </p:nvSpPr>
        <p:spPr>
          <a:xfrm>
            <a:off x="1115824" y="1250635"/>
            <a:ext cx="7213668" cy="1384995"/>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mj-lt"/>
              </a:rPr>
              <a:t>Bots are third-party applications that run inside Telegram. Users can interact with bots by sending them messages, commands and inline requests. You control your bots using HTTPS requests to their botAPI.</a:t>
            </a:r>
          </a:p>
          <a:p>
            <a:endParaRPr lang="en-US" dirty="0">
              <a:solidFill>
                <a:schemeClr val="bg1"/>
              </a:solidFill>
              <a:latin typeface="+mj-lt"/>
            </a:endParaRPr>
          </a:p>
          <a:p>
            <a:pPr marL="285750" indent="-285750">
              <a:buFont typeface="Arial" panose="020B0604020202020204" pitchFamily="34" charset="0"/>
              <a:buChar char="•"/>
            </a:pPr>
            <a:r>
              <a:rPr lang="en-US" dirty="0">
                <a:solidFill>
                  <a:schemeClr val="bg1"/>
                </a:solidFill>
                <a:latin typeface="+mj-lt"/>
              </a:rPr>
              <a:t>There are a few different platforms that allow you to build your own chatbot. Telegram is simplest to use and is also growing steadily in popularity. </a:t>
            </a:r>
          </a:p>
        </p:txBody>
      </p:sp>
      <p:sp>
        <p:nvSpPr>
          <p:cNvPr id="3" name="TextBox 2">
            <a:extLst>
              <a:ext uri="{FF2B5EF4-FFF2-40B4-BE49-F238E27FC236}">
                <a16:creationId xmlns:a16="http://schemas.microsoft.com/office/drawing/2014/main" id="{079CA94F-CB81-40F3-B848-B0F14837A142}"/>
              </a:ext>
            </a:extLst>
          </p:cNvPr>
          <p:cNvSpPr txBox="1"/>
          <p:nvPr/>
        </p:nvSpPr>
        <p:spPr>
          <a:xfrm>
            <a:off x="1720093" y="351692"/>
            <a:ext cx="5660467" cy="461665"/>
          </a:xfrm>
          <a:prstGeom prst="rect">
            <a:avLst/>
          </a:prstGeom>
          <a:noFill/>
        </p:spPr>
        <p:txBody>
          <a:bodyPr wrap="square" rtlCol="0">
            <a:spAutoFit/>
          </a:bodyPr>
          <a:lstStyle/>
          <a:p>
            <a:r>
              <a:rPr lang="en-US" sz="2400" b="1" dirty="0">
                <a:solidFill>
                  <a:schemeClr val="bg1"/>
                </a:solidFill>
              </a:rPr>
              <a:t>Introduction to Telegram and Bot API</a:t>
            </a:r>
          </a:p>
        </p:txBody>
      </p:sp>
      <p:pic>
        <p:nvPicPr>
          <p:cNvPr id="2050" name="Picture 2" descr="9ff2f2f01c4bd1b013 (1600×1600)">
            <a:extLst>
              <a:ext uri="{FF2B5EF4-FFF2-40B4-BE49-F238E27FC236}">
                <a16:creationId xmlns:a16="http://schemas.microsoft.com/office/drawing/2014/main" id="{2DC0C344-51EB-4DD5-B867-C6EA09F4B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616" y="2762109"/>
            <a:ext cx="1819145" cy="18191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a6163411c7eb4f4dc (750×576)">
            <a:extLst>
              <a:ext uri="{FF2B5EF4-FFF2-40B4-BE49-F238E27FC236}">
                <a16:creationId xmlns:a16="http://schemas.microsoft.com/office/drawing/2014/main" id="{0E4B5BD7-0E0A-45C7-A0FC-377657680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094" y="2780417"/>
            <a:ext cx="2344980" cy="18008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legram gif">
            <a:extLst>
              <a:ext uri="{FF2B5EF4-FFF2-40B4-BE49-F238E27FC236}">
                <a16:creationId xmlns:a16="http://schemas.microsoft.com/office/drawing/2014/main" id="{F8E874CD-BDFA-4F9B-9A9E-F16D15C1E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824" y="2780417"/>
            <a:ext cx="2077623" cy="1558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F20-52B3-48E6-918C-7127B6CFBEF0}"/>
              </a:ext>
            </a:extLst>
          </p:cNvPr>
          <p:cNvSpPr>
            <a:spLocks noGrp="1"/>
          </p:cNvSpPr>
          <p:nvPr>
            <p:ph type="title"/>
          </p:nvPr>
        </p:nvSpPr>
        <p:spPr/>
        <p:txBody>
          <a:bodyPr/>
          <a:lstStyle/>
          <a:p>
            <a:r>
              <a:rPr lang="en-US" sz="3600" dirty="0">
                <a:solidFill>
                  <a:schemeClr val="bg1"/>
                </a:solidFill>
              </a:rPr>
              <a:t>Interactions between chatbots </a:t>
            </a:r>
          </a:p>
        </p:txBody>
      </p:sp>
      <p:sp>
        <p:nvSpPr>
          <p:cNvPr id="3" name="Text Placeholder 2">
            <a:extLst>
              <a:ext uri="{FF2B5EF4-FFF2-40B4-BE49-F238E27FC236}">
                <a16:creationId xmlns:a16="http://schemas.microsoft.com/office/drawing/2014/main" id="{1CBE776B-3231-4CAF-A707-63E3E865998A}"/>
              </a:ext>
            </a:extLst>
          </p:cNvPr>
          <p:cNvSpPr>
            <a:spLocks noGrp="1"/>
          </p:cNvSpPr>
          <p:nvPr>
            <p:ph type="body" idx="1"/>
          </p:nvPr>
        </p:nvSpPr>
        <p:spPr>
          <a:xfrm>
            <a:off x="0" y="1452625"/>
            <a:ext cx="5677270" cy="3394500"/>
          </a:xfrm>
        </p:spPr>
        <p:txBody>
          <a:bodyPr/>
          <a:lstStyle/>
          <a:p>
            <a:r>
              <a:rPr lang="en-US" sz="1800" dirty="0">
                <a:solidFill>
                  <a:schemeClr val="bg1"/>
                </a:solidFill>
                <a:hlinkClick r:id="rId2"/>
              </a:rPr>
              <a:t>https://www.youtube.com/watch?v=vphmJEpLXU0</a:t>
            </a:r>
            <a:endParaRPr lang="en-US" sz="1800" dirty="0">
              <a:solidFill>
                <a:schemeClr val="bg1"/>
              </a:solidFill>
            </a:endParaRPr>
          </a:p>
          <a:p>
            <a:r>
              <a:rPr lang="en-US" sz="1800" dirty="0">
                <a:solidFill>
                  <a:schemeClr val="bg1"/>
                </a:solidFill>
                <a:hlinkClick r:id="rId3"/>
              </a:rPr>
              <a:t>https://www.youtube.com/watch?v=WnzlbyTZsQY</a:t>
            </a:r>
            <a:endParaRPr lang="en-US" sz="1800" dirty="0">
              <a:solidFill>
                <a:schemeClr val="bg1"/>
              </a:solidFill>
            </a:endParaRPr>
          </a:p>
          <a:p>
            <a:r>
              <a:rPr lang="en-US" sz="1800" dirty="0">
                <a:solidFill>
                  <a:schemeClr val="bg1"/>
                </a:solidFill>
                <a:hlinkClick r:id="rId4"/>
              </a:rPr>
              <a:t>https://www.youtube.com/watch?v=CU9iPp52hj0</a:t>
            </a:r>
            <a:endParaRPr lang="en-US" sz="1800" dirty="0">
              <a:solidFill>
                <a:schemeClr val="bg1"/>
              </a:solidFill>
            </a:endParaRPr>
          </a:p>
          <a:p>
            <a:endParaRPr lang="en-US" sz="1800" dirty="0">
              <a:solidFill>
                <a:schemeClr val="bg1"/>
              </a:solidFill>
            </a:endParaRPr>
          </a:p>
        </p:txBody>
      </p:sp>
      <p:pic>
        <p:nvPicPr>
          <p:cNvPr id="7170" name="Picture 2" descr="Related image">
            <a:extLst>
              <a:ext uri="{FF2B5EF4-FFF2-40B4-BE49-F238E27FC236}">
                <a16:creationId xmlns:a16="http://schemas.microsoft.com/office/drawing/2014/main" id="{D9233D0E-6900-469D-B508-08BA82964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270" y="1063379"/>
            <a:ext cx="3072339" cy="230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29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457199" y="10001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4400" b="1" dirty="0">
                <a:solidFill>
                  <a:schemeClr val="lt1"/>
                </a:solidFill>
                <a:latin typeface="Calibri"/>
                <a:ea typeface="Calibri"/>
                <a:cs typeface="Calibri"/>
                <a:sym typeface="Calibri"/>
              </a:rPr>
              <a:t>Flowchart</a:t>
            </a:r>
          </a:p>
        </p:txBody>
      </p:sp>
      <p:pic>
        <p:nvPicPr>
          <p:cNvPr id="4" name="Picture 3" descr="A screenshot of a cell phone&#10;&#10;Description generated with high confidence">
            <a:extLst>
              <a:ext uri="{FF2B5EF4-FFF2-40B4-BE49-F238E27FC236}">
                <a16:creationId xmlns:a16="http://schemas.microsoft.com/office/drawing/2014/main" id="{9ABD27B3-9524-49C0-B477-0DB56B5B83CB}"/>
              </a:ext>
            </a:extLst>
          </p:cNvPr>
          <p:cNvPicPr>
            <a:picLocks noChangeAspect="1"/>
          </p:cNvPicPr>
          <p:nvPr/>
        </p:nvPicPr>
        <p:blipFill rotWithShape="1">
          <a:blip r:embed="rId3"/>
          <a:srcRect l="-1" r="-1105"/>
          <a:stretch/>
        </p:blipFill>
        <p:spPr>
          <a:xfrm>
            <a:off x="1353266" y="933081"/>
            <a:ext cx="6588334" cy="41104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457200" y="20527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4400" b="1" dirty="0" err="1">
                <a:solidFill>
                  <a:schemeClr val="lt1"/>
                </a:solidFill>
                <a:latin typeface="Calibri"/>
                <a:ea typeface="Calibri"/>
                <a:cs typeface="Calibri"/>
                <a:sym typeface="Calibri"/>
              </a:rPr>
              <a:t>Github</a:t>
            </a:r>
            <a:r>
              <a:rPr lang="en-US" sz="4400" b="1" dirty="0">
                <a:solidFill>
                  <a:schemeClr val="lt1"/>
                </a:solidFill>
                <a:latin typeface="Calibri"/>
                <a:ea typeface="Calibri"/>
                <a:cs typeface="Calibri"/>
                <a:sym typeface="Calibri"/>
              </a:rPr>
              <a:t> repository</a:t>
            </a:r>
          </a:p>
        </p:txBody>
      </p:sp>
      <p:sp>
        <p:nvSpPr>
          <p:cNvPr id="172" name="Shape 172"/>
          <p:cNvSpPr txBox="1"/>
          <p:nvPr/>
        </p:nvSpPr>
        <p:spPr>
          <a:xfrm>
            <a:off x="1069258" y="1260987"/>
            <a:ext cx="7794523" cy="3354765"/>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R="0" lvl="0" algn="l" rtl="0">
              <a:lnSpc>
                <a:spcPct val="100000"/>
              </a:lnSpc>
              <a:spcBef>
                <a:spcPts val="0"/>
              </a:spcBef>
              <a:spcAft>
                <a:spcPts val="0"/>
              </a:spcAft>
              <a:buClr>
                <a:schemeClr val="lt1"/>
              </a:buClr>
              <a:buSzPts val="1700"/>
            </a:pPr>
            <a:r>
              <a:rPr lang="en-US" sz="1700" b="0" i="0" u="none" strike="noStrike" cap="none" dirty="0">
                <a:solidFill>
                  <a:schemeClr val="lt1"/>
                </a:solidFill>
                <a:latin typeface="Arial"/>
                <a:ea typeface="Arial"/>
                <a:cs typeface="Arial"/>
                <a:sym typeface="Arial"/>
              </a:rPr>
              <a:t>To get the instructions and other files go to:</a:t>
            </a:r>
          </a:p>
          <a:p>
            <a:pPr marL="285750" marR="0" lvl="0" indent="-285750" algn="l" rtl="0">
              <a:lnSpc>
                <a:spcPct val="100000"/>
              </a:lnSpc>
              <a:spcBef>
                <a:spcPts val="0"/>
              </a:spcBef>
              <a:spcAft>
                <a:spcPts val="0"/>
              </a:spcAft>
              <a:buClr>
                <a:srgbClr val="000000"/>
              </a:buClr>
              <a:buSzPts val="1400"/>
              <a:buFont typeface="Arial"/>
              <a:buChar char="•"/>
            </a:pPr>
            <a:endParaRPr dirty="0"/>
          </a:p>
          <a:p>
            <a:pPr lvl="0" indent="-127000">
              <a:buClr>
                <a:schemeClr val="dk1"/>
              </a:buClr>
              <a:buSzPts val="2000"/>
            </a:pPr>
            <a:r>
              <a:rPr lang="en-US" sz="2200" b="1" dirty="0">
                <a:solidFill>
                  <a:schemeClr val="dk1"/>
                </a:solidFill>
                <a:highlight>
                  <a:srgbClr val="FFFF00"/>
                </a:highlight>
              </a:rPr>
              <a:t>https://github.com/The-Assembly/Home_automation_chatbot</a:t>
            </a:r>
            <a:endParaRPr sz="1400" b="0" i="0" u="none" strike="noStrike" cap="none" dirty="0">
              <a:solidFill>
                <a:schemeClr val="lt1"/>
              </a:solidFill>
              <a:highlight>
                <a:srgbClr val="FFFF00"/>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37986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123578"/>
            <a:ext cx="8229600" cy="618638"/>
          </a:xfrm>
          <a:prstGeom prst="rect">
            <a:avLst/>
          </a:prstGeom>
          <a:noFill/>
          <a:ln>
            <a:noFill/>
          </a:ln>
        </p:spPr>
        <p:txBody>
          <a:bodyPr wrap="square" lIns="91425" tIns="91425" rIns="91425" bIns="91425" anchor="ctr" anchorCtr="0">
            <a:noAutofit/>
          </a:bodyPr>
          <a:lstStyle/>
          <a:p>
            <a:pPr marL="0" marR="0" lvl="0" indent="-20320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FFFFFF"/>
                </a:solidFill>
                <a:latin typeface="Calibri"/>
                <a:ea typeface="Calibri"/>
                <a:cs typeface="Calibri"/>
                <a:sym typeface="Calibri"/>
              </a:rPr>
              <a:t>Setting up a chat bot through Telegram</a:t>
            </a:r>
          </a:p>
        </p:txBody>
      </p:sp>
      <p:sp>
        <p:nvSpPr>
          <p:cNvPr id="158" name="Shape 158"/>
          <p:cNvSpPr txBox="1">
            <a:spLocks noGrp="1"/>
          </p:cNvSpPr>
          <p:nvPr>
            <p:ph type="body" idx="1"/>
          </p:nvPr>
        </p:nvSpPr>
        <p:spPr>
          <a:xfrm>
            <a:off x="346287" y="995326"/>
            <a:ext cx="8229600" cy="3388932"/>
          </a:xfrm>
          <a:prstGeom prst="rect">
            <a:avLst/>
          </a:prstGeom>
          <a:noFill/>
          <a:ln>
            <a:noFill/>
          </a:ln>
        </p:spPr>
        <p:txBody>
          <a:bodyPr wrap="square" lIns="91425" tIns="91425" rIns="91425" bIns="91425" anchor="t" anchorCtr="0">
            <a:noAutofit/>
          </a:bodyPr>
          <a:lstStyle/>
          <a:p>
            <a:pPr marL="0" marR="0" lvl="0" indent="-101600" algn="l" rtl="0">
              <a:lnSpc>
                <a:spcPct val="150000"/>
              </a:lnSpc>
              <a:spcBef>
                <a:spcPts val="0"/>
              </a:spcBef>
              <a:spcAft>
                <a:spcPts val="0"/>
              </a:spcAft>
              <a:buClr>
                <a:srgbClr val="FFFFFF"/>
              </a:buClr>
              <a:buSzPts val="1600"/>
              <a:buFont typeface="Arial"/>
              <a:buNone/>
            </a:pPr>
            <a:endParaRPr dirty="0"/>
          </a:p>
          <a:p>
            <a:pPr marL="114300" marR="0" lvl="0" indent="-101600" algn="l" rtl="0">
              <a:lnSpc>
                <a:spcPct val="150000"/>
              </a:lnSpc>
              <a:spcBef>
                <a:spcPts val="0"/>
              </a:spcBef>
              <a:spcAft>
                <a:spcPts val="0"/>
              </a:spcAft>
              <a:buClr>
                <a:srgbClr val="FFFFFF"/>
              </a:buClr>
              <a:buSzPts val="1600"/>
              <a:buFont typeface="Arial"/>
              <a:buNone/>
            </a:pPr>
            <a:endParaRPr sz="1600" b="0"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43DDFE4-02F7-4B24-A2B2-0BB4BFA6C06E}"/>
              </a:ext>
            </a:extLst>
          </p:cNvPr>
          <p:cNvPicPr>
            <a:picLocks noChangeAspect="1"/>
          </p:cNvPicPr>
          <p:nvPr/>
        </p:nvPicPr>
        <p:blipFill>
          <a:blip r:embed="rId3"/>
          <a:stretch>
            <a:fillRect/>
          </a:stretch>
        </p:blipFill>
        <p:spPr>
          <a:xfrm>
            <a:off x="1238306" y="824617"/>
            <a:ext cx="2043112" cy="2433637"/>
          </a:xfrm>
          <a:prstGeom prst="rect">
            <a:avLst/>
          </a:prstGeom>
        </p:spPr>
      </p:pic>
      <p:sp>
        <p:nvSpPr>
          <p:cNvPr id="3" name="TextBox 2">
            <a:extLst>
              <a:ext uri="{FF2B5EF4-FFF2-40B4-BE49-F238E27FC236}">
                <a16:creationId xmlns:a16="http://schemas.microsoft.com/office/drawing/2014/main" id="{51480DB4-616D-4A54-B3A5-FCEF5DF10CC0}"/>
              </a:ext>
            </a:extLst>
          </p:cNvPr>
          <p:cNvSpPr txBox="1"/>
          <p:nvPr/>
        </p:nvSpPr>
        <p:spPr>
          <a:xfrm>
            <a:off x="918587" y="3340655"/>
            <a:ext cx="3011765" cy="1169551"/>
          </a:xfrm>
          <a:prstGeom prst="rect">
            <a:avLst/>
          </a:prstGeom>
          <a:noFill/>
        </p:spPr>
        <p:txBody>
          <a:bodyPr wrap="square" rtlCol="0">
            <a:spAutoFit/>
          </a:bodyPr>
          <a:lstStyle/>
          <a:p>
            <a:pPr marL="285750" indent="-285750">
              <a:buFontTx/>
              <a:buChar char="-"/>
            </a:pPr>
            <a:r>
              <a:rPr lang="en-US" dirty="0">
                <a:solidFill>
                  <a:schemeClr val="bg1"/>
                </a:solidFill>
              </a:rPr>
              <a:t>Visit </a:t>
            </a:r>
            <a:r>
              <a:rPr lang="en-US" dirty="0">
                <a:hlinkClick r:id="rId4"/>
              </a:rPr>
              <a:t>web.telegram.org</a:t>
            </a:r>
            <a:r>
              <a:rPr lang="en-US" dirty="0"/>
              <a:t> </a:t>
            </a:r>
            <a:r>
              <a:rPr lang="en-US" dirty="0">
                <a:solidFill>
                  <a:schemeClr val="bg1"/>
                </a:solidFill>
              </a:rPr>
              <a:t>or download the app from the App Store.</a:t>
            </a:r>
          </a:p>
          <a:p>
            <a:pPr marL="285750" indent="-285750">
              <a:buFontTx/>
              <a:buChar char="-"/>
            </a:pPr>
            <a:r>
              <a:rPr lang="en-US" dirty="0">
                <a:solidFill>
                  <a:schemeClr val="bg1"/>
                </a:solidFill>
              </a:rPr>
              <a:t>Create a new account</a:t>
            </a:r>
          </a:p>
          <a:p>
            <a:pPr marL="285750" indent="-285750">
              <a:buFontTx/>
              <a:buChar char="-"/>
            </a:pPr>
            <a:r>
              <a:rPr lang="en-US" dirty="0"/>
              <a:t> </a:t>
            </a:r>
            <a:endParaRPr lang="en-US" dirty="0">
              <a:solidFill>
                <a:schemeClr val="bg1"/>
              </a:solidFill>
            </a:endParaRPr>
          </a:p>
        </p:txBody>
      </p:sp>
      <p:pic>
        <p:nvPicPr>
          <p:cNvPr id="5" name="Picture 4">
            <a:extLst>
              <a:ext uri="{FF2B5EF4-FFF2-40B4-BE49-F238E27FC236}">
                <a16:creationId xmlns:a16="http://schemas.microsoft.com/office/drawing/2014/main" id="{C908B6DD-82F1-44C8-9F08-E08A75984F6A}"/>
              </a:ext>
            </a:extLst>
          </p:cNvPr>
          <p:cNvPicPr>
            <a:picLocks noChangeAspect="1"/>
          </p:cNvPicPr>
          <p:nvPr/>
        </p:nvPicPr>
        <p:blipFill rotWithShape="1">
          <a:blip r:embed="rId5"/>
          <a:srcRect b="25860"/>
          <a:stretch/>
        </p:blipFill>
        <p:spPr>
          <a:xfrm>
            <a:off x="3849400" y="824617"/>
            <a:ext cx="1853970" cy="2443599"/>
          </a:xfrm>
          <a:prstGeom prst="rect">
            <a:avLst/>
          </a:prstGeom>
        </p:spPr>
      </p:pic>
      <p:sp>
        <p:nvSpPr>
          <p:cNvPr id="9" name="TextBox 8">
            <a:extLst>
              <a:ext uri="{FF2B5EF4-FFF2-40B4-BE49-F238E27FC236}">
                <a16:creationId xmlns:a16="http://schemas.microsoft.com/office/drawing/2014/main" id="{842619EB-55CE-4982-A912-A8A55EE818AA}"/>
              </a:ext>
            </a:extLst>
          </p:cNvPr>
          <p:cNvSpPr txBox="1"/>
          <p:nvPr/>
        </p:nvSpPr>
        <p:spPr>
          <a:xfrm>
            <a:off x="3775820" y="3371510"/>
            <a:ext cx="3011765" cy="523220"/>
          </a:xfrm>
          <a:prstGeom prst="rect">
            <a:avLst/>
          </a:prstGeom>
          <a:noFill/>
        </p:spPr>
        <p:txBody>
          <a:bodyPr wrap="square" rtlCol="0">
            <a:spAutoFit/>
          </a:bodyPr>
          <a:lstStyle/>
          <a:p>
            <a:pPr marL="285750" indent="-285750">
              <a:buFontTx/>
              <a:buChar char="-"/>
            </a:pPr>
            <a:r>
              <a:rPr lang="en-US" dirty="0">
                <a:solidFill>
                  <a:schemeClr val="bg1"/>
                </a:solidFill>
              </a:rPr>
              <a:t>Search for </a:t>
            </a:r>
            <a:r>
              <a:rPr lang="en-US" dirty="0" err="1">
                <a:solidFill>
                  <a:schemeClr val="bg1"/>
                </a:solidFill>
              </a:rPr>
              <a:t>botFather</a:t>
            </a:r>
            <a:endParaRPr lang="en-US" dirty="0">
              <a:solidFill>
                <a:schemeClr val="bg1"/>
              </a:solidFill>
            </a:endParaRPr>
          </a:p>
          <a:p>
            <a:pPr marL="285750" indent="-285750">
              <a:buFontTx/>
              <a:buChar char="-"/>
            </a:pPr>
            <a:r>
              <a:rPr lang="en-US" dirty="0"/>
              <a:t> </a:t>
            </a:r>
            <a:endParaRPr lang="en-US" dirty="0">
              <a:solidFill>
                <a:schemeClr val="bg1"/>
              </a:solidFill>
            </a:endParaRPr>
          </a:p>
        </p:txBody>
      </p:sp>
      <p:pic>
        <p:nvPicPr>
          <p:cNvPr id="7" name="Picture 6">
            <a:extLst>
              <a:ext uri="{FF2B5EF4-FFF2-40B4-BE49-F238E27FC236}">
                <a16:creationId xmlns:a16="http://schemas.microsoft.com/office/drawing/2014/main" id="{05CEBF2E-1921-41C5-8248-D182D4734A2F}"/>
              </a:ext>
            </a:extLst>
          </p:cNvPr>
          <p:cNvPicPr>
            <a:picLocks noChangeAspect="1"/>
          </p:cNvPicPr>
          <p:nvPr/>
        </p:nvPicPr>
        <p:blipFill>
          <a:blip r:embed="rId6"/>
          <a:stretch>
            <a:fillRect/>
          </a:stretch>
        </p:blipFill>
        <p:spPr>
          <a:xfrm>
            <a:off x="6055901" y="824618"/>
            <a:ext cx="1780589" cy="3165492"/>
          </a:xfrm>
          <a:prstGeom prst="rect">
            <a:avLst/>
          </a:prstGeom>
        </p:spPr>
      </p:pic>
    </p:spTree>
    <p:extLst>
      <p:ext uri="{BB962C8B-B14F-4D97-AF65-F5344CB8AC3E}">
        <p14:creationId xmlns:p14="http://schemas.microsoft.com/office/powerpoint/2010/main" val="380974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Raspberry P</a:t>
            </a:r>
            <a:r>
              <a:rPr lang="en-US" sz="3600" dirty="0">
                <a:solidFill>
                  <a:schemeClr val="bg1"/>
                </a:solidFill>
              </a:rPr>
              <a:t>I Zero W</a:t>
            </a:r>
            <a:r>
              <a:rPr lang="en" sz="3600" dirty="0">
                <a:solidFill>
                  <a:schemeClr val="bg1"/>
                </a:solidFill>
              </a:rPr>
              <a:t> </a:t>
            </a:r>
          </a:p>
        </p:txBody>
      </p:sp>
      <p:pic>
        <p:nvPicPr>
          <p:cNvPr id="4098" name="Picture 2" descr="Image result for raspberry pi zero">
            <a:extLst>
              <a:ext uri="{FF2B5EF4-FFF2-40B4-BE49-F238E27FC236}">
                <a16:creationId xmlns:a16="http://schemas.microsoft.com/office/drawing/2014/main" id="{EDB6748A-0471-4746-8740-80368A0D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332" y="1179410"/>
            <a:ext cx="6869335" cy="343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2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p:nvPr/>
        </p:nvSpPr>
        <p:spPr>
          <a:xfrm>
            <a:off x="457200" y="94204"/>
            <a:ext cx="8229600" cy="8574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700" b="1" dirty="0">
                <a:solidFill>
                  <a:srgbClr val="FFFFFF"/>
                </a:solidFill>
                <a:latin typeface="Calibri"/>
                <a:ea typeface="Calibri"/>
                <a:cs typeface="Calibri"/>
                <a:sym typeface="Calibri"/>
              </a:rPr>
              <a:t>A few simple commands to begin with</a:t>
            </a:r>
          </a:p>
        </p:txBody>
      </p:sp>
      <p:pic>
        <p:nvPicPr>
          <p:cNvPr id="2" name="Picture 1">
            <a:extLst>
              <a:ext uri="{FF2B5EF4-FFF2-40B4-BE49-F238E27FC236}">
                <a16:creationId xmlns:a16="http://schemas.microsoft.com/office/drawing/2014/main" id="{D4745E65-346D-4B78-B87C-19D5439A8242}"/>
              </a:ext>
            </a:extLst>
          </p:cNvPr>
          <p:cNvPicPr>
            <a:picLocks noChangeAspect="1"/>
          </p:cNvPicPr>
          <p:nvPr/>
        </p:nvPicPr>
        <p:blipFill>
          <a:blip r:embed="rId3"/>
          <a:stretch>
            <a:fillRect/>
          </a:stretch>
        </p:blipFill>
        <p:spPr>
          <a:xfrm>
            <a:off x="1230086" y="2376575"/>
            <a:ext cx="2838450" cy="401085"/>
          </a:xfrm>
          <a:prstGeom prst="rect">
            <a:avLst/>
          </a:prstGeom>
        </p:spPr>
      </p:pic>
      <p:pic>
        <p:nvPicPr>
          <p:cNvPr id="3" name="Picture 2">
            <a:extLst>
              <a:ext uri="{FF2B5EF4-FFF2-40B4-BE49-F238E27FC236}">
                <a16:creationId xmlns:a16="http://schemas.microsoft.com/office/drawing/2014/main" id="{9571462B-C28D-4856-8CFB-AF7A54417E7A}"/>
              </a:ext>
            </a:extLst>
          </p:cNvPr>
          <p:cNvPicPr>
            <a:picLocks noChangeAspect="1"/>
          </p:cNvPicPr>
          <p:nvPr/>
        </p:nvPicPr>
        <p:blipFill rotWithShape="1">
          <a:blip r:embed="rId4"/>
          <a:srcRect r="1079" b="28660"/>
          <a:stretch/>
        </p:blipFill>
        <p:spPr>
          <a:xfrm>
            <a:off x="1230086" y="3217446"/>
            <a:ext cx="7162352" cy="857401"/>
          </a:xfrm>
          <a:prstGeom prst="rect">
            <a:avLst/>
          </a:prstGeom>
        </p:spPr>
      </p:pic>
      <p:pic>
        <p:nvPicPr>
          <p:cNvPr id="4" name="Picture 3">
            <a:extLst>
              <a:ext uri="{FF2B5EF4-FFF2-40B4-BE49-F238E27FC236}">
                <a16:creationId xmlns:a16="http://schemas.microsoft.com/office/drawing/2014/main" id="{7B06913B-1A61-49CA-A944-8011374CFD90}"/>
              </a:ext>
            </a:extLst>
          </p:cNvPr>
          <p:cNvPicPr>
            <a:picLocks noChangeAspect="1"/>
          </p:cNvPicPr>
          <p:nvPr/>
        </p:nvPicPr>
        <p:blipFill>
          <a:blip r:embed="rId5"/>
          <a:stretch>
            <a:fillRect/>
          </a:stretch>
        </p:blipFill>
        <p:spPr>
          <a:xfrm>
            <a:off x="1230086" y="1187486"/>
            <a:ext cx="2838450" cy="628650"/>
          </a:xfrm>
          <a:prstGeom prst="rect">
            <a:avLst/>
          </a:prstGeom>
        </p:spPr>
      </p:pic>
      <p:sp>
        <p:nvSpPr>
          <p:cNvPr id="5" name="TextBox 4">
            <a:extLst>
              <a:ext uri="{FF2B5EF4-FFF2-40B4-BE49-F238E27FC236}">
                <a16:creationId xmlns:a16="http://schemas.microsoft.com/office/drawing/2014/main" id="{47F2123A-B0D6-4DE0-956F-77E501685F75}"/>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10" name="TextBox 9">
            <a:extLst>
              <a:ext uri="{FF2B5EF4-FFF2-40B4-BE49-F238E27FC236}">
                <a16:creationId xmlns:a16="http://schemas.microsoft.com/office/drawing/2014/main" id="{9E78EA7A-E821-48DA-B0CA-F6D77616AFEC}"/>
              </a:ext>
            </a:extLst>
          </p:cNvPr>
          <p:cNvSpPr txBox="1"/>
          <p:nvPr/>
        </p:nvSpPr>
        <p:spPr>
          <a:xfrm>
            <a:off x="4870004" y="817484"/>
            <a:ext cx="2954215" cy="1169551"/>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dirty="0">
                <a:solidFill>
                  <a:schemeClr val="bg1"/>
                </a:solidFill>
                <a:latin typeface="Modern No. 20" panose="02070704070505020303" pitchFamily="18" charset="0"/>
                <a:cs typeface="Aldhabi" panose="01000000000000000000" pitchFamily="2" charset="-78"/>
              </a:rPr>
              <a:t>- sudo apt-get install python-pip</a:t>
            </a:r>
          </a:p>
          <a:p>
            <a:r>
              <a:rPr lang="en-US" dirty="0">
                <a:solidFill>
                  <a:schemeClr val="bg1"/>
                </a:solidFill>
                <a:latin typeface="Modern No. 20" panose="02070704070505020303" pitchFamily="18" charset="0"/>
                <a:cs typeface="Aldhabi" panose="01000000000000000000" pitchFamily="2" charset="-78"/>
              </a:rPr>
              <a:t>- pip install telepot</a:t>
            </a:r>
          </a:p>
          <a:p>
            <a:endParaRPr lang="en-US" dirty="0">
              <a:solidFill>
                <a:schemeClr val="bg1"/>
              </a:solidFill>
            </a:endParaRPr>
          </a:p>
        </p:txBody>
      </p:sp>
      <p:sp>
        <p:nvSpPr>
          <p:cNvPr id="11" name="TextBox 10">
            <a:extLst>
              <a:ext uri="{FF2B5EF4-FFF2-40B4-BE49-F238E27FC236}">
                <a16:creationId xmlns:a16="http://schemas.microsoft.com/office/drawing/2014/main" id="{06C8A84A-2E21-43C3-8ED9-F0C757B18254}"/>
              </a:ext>
            </a:extLst>
          </p:cNvPr>
          <p:cNvSpPr txBox="1"/>
          <p:nvPr/>
        </p:nvSpPr>
        <p:spPr>
          <a:xfrm>
            <a:off x="1230086" y="2045604"/>
            <a:ext cx="2568191" cy="307777"/>
          </a:xfrm>
          <a:prstGeom prst="rect">
            <a:avLst/>
          </a:prstGeom>
          <a:noFill/>
        </p:spPr>
        <p:txBody>
          <a:bodyPr wrap="square" rtlCol="0">
            <a:spAutoFit/>
          </a:bodyPr>
          <a:lstStyle/>
          <a:p>
            <a:r>
              <a:rPr lang="en-US" dirty="0">
                <a:solidFill>
                  <a:schemeClr val="bg1"/>
                </a:solidFill>
              </a:rPr>
              <a:t>Define handler function</a:t>
            </a:r>
          </a:p>
        </p:txBody>
      </p:sp>
      <p:sp>
        <p:nvSpPr>
          <p:cNvPr id="12" name="TextBox 11">
            <a:extLst>
              <a:ext uri="{FF2B5EF4-FFF2-40B4-BE49-F238E27FC236}">
                <a16:creationId xmlns:a16="http://schemas.microsoft.com/office/drawing/2014/main" id="{E5941EEA-31EF-4D1E-9C3F-AB7C41F8D135}"/>
              </a:ext>
            </a:extLst>
          </p:cNvPr>
          <p:cNvSpPr txBox="1"/>
          <p:nvPr/>
        </p:nvSpPr>
        <p:spPr>
          <a:xfrm>
            <a:off x="1230086" y="2892658"/>
            <a:ext cx="3807949" cy="307777"/>
          </a:xfrm>
          <a:prstGeom prst="rect">
            <a:avLst/>
          </a:prstGeom>
          <a:noFill/>
        </p:spPr>
        <p:txBody>
          <a:bodyPr wrap="square" rtlCol="0">
            <a:spAutoFit/>
          </a:bodyPr>
          <a:lstStyle/>
          <a:p>
            <a:r>
              <a:rPr lang="en-US" dirty="0">
                <a:solidFill>
                  <a:schemeClr val="bg1"/>
                </a:solidFill>
              </a:rPr>
              <a:t>Define commands and bot response</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876</Words>
  <Application>Microsoft Office PowerPoint</Application>
  <PresentationFormat>On-screen Show (16:9)</PresentationFormat>
  <Paragraphs>145</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Aldhabi</vt:lpstr>
      <vt:lpstr>Arial</vt:lpstr>
      <vt:lpstr>Calibri</vt:lpstr>
      <vt:lpstr>Modern No. 20</vt:lpstr>
      <vt:lpstr>Noto Sans Symbols</vt:lpstr>
      <vt:lpstr>Office Theme</vt:lpstr>
      <vt:lpstr>Home automation with chatbots</vt:lpstr>
      <vt:lpstr>Introduction</vt:lpstr>
      <vt:lpstr>PowerPoint Presentation</vt:lpstr>
      <vt:lpstr>Interactions between chatbots </vt:lpstr>
      <vt:lpstr>PowerPoint Presentation</vt:lpstr>
      <vt:lpstr>PowerPoint Presentation</vt:lpstr>
      <vt:lpstr>Setting up a chat bot through Telegram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with chatbots</dc:title>
  <dc:creator>Beschier</dc:creator>
  <cp:lastModifiedBy>rahul korani</cp:lastModifiedBy>
  <cp:revision>29</cp:revision>
  <dcterms:modified xsi:type="dcterms:W3CDTF">2018-01-27T07:12:02Z</dcterms:modified>
</cp:coreProperties>
</file>